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70" r:id="rId2"/>
    <p:sldId id="271" r:id="rId3"/>
    <p:sldId id="259" r:id="rId4"/>
    <p:sldId id="278" r:id="rId5"/>
    <p:sldId id="279" r:id="rId6"/>
    <p:sldId id="290" r:id="rId7"/>
    <p:sldId id="282" r:id="rId8"/>
    <p:sldId id="283" r:id="rId9"/>
    <p:sldId id="277" r:id="rId10"/>
    <p:sldId id="281" r:id="rId11"/>
    <p:sldId id="284" r:id="rId12"/>
    <p:sldId id="307" r:id="rId13"/>
    <p:sldId id="285" r:id="rId14"/>
    <p:sldId id="286" r:id="rId15"/>
    <p:sldId id="287" r:id="rId16"/>
    <p:sldId id="274" r:id="rId17"/>
    <p:sldId id="301" r:id="rId18"/>
    <p:sldId id="303" r:id="rId19"/>
    <p:sldId id="302" r:id="rId20"/>
    <p:sldId id="304" r:id="rId21"/>
    <p:sldId id="305" r:id="rId22"/>
    <p:sldId id="306" r:id="rId23"/>
    <p:sldId id="260" r:id="rId24"/>
    <p:sldId id="261" r:id="rId25"/>
    <p:sldId id="293" r:id="rId26"/>
    <p:sldId id="299" r:id="rId27"/>
    <p:sldId id="300" r:id="rId28"/>
    <p:sldId id="294" r:id="rId29"/>
    <p:sldId id="275" r:id="rId30"/>
    <p:sldId id="265" r:id="rId31"/>
    <p:sldId id="276" r:id="rId32"/>
  </p:sldIdLst>
  <p:sldSz cx="12188825"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FE9EA-B10E-4895-90E7-29346FE12555}" v="30" dt="2020-01-07T20:21:25.173"/>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67" d="100"/>
          <a:sy n="67" d="100"/>
        </p:scale>
        <p:origin x="644" y="48"/>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29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Rinzema" userId="f5b0a3a2-843e-46e8-bd6c-bfb1073e4372" providerId="ADAL" clId="{FA0D10BB-9433-430E-BFB6-A66F0DE16FF9}"/>
    <pc:docChg chg="undo addSld delSld modSld sldOrd">
      <pc:chgData name="Sieger Rinzema" userId="f5b0a3a2-843e-46e8-bd6c-bfb1073e4372" providerId="ADAL" clId="{FA0D10BB-9433-430E-BFB6-A66F0DE16FF9}" dt="2020-01-07T19:58:53.355" v="10"/>
      <pc:docMkLst>
        <pc:docMk/>
      </pc:docMkLst>
      <pc:sldChg chg="ord">
        <pc:chgData name="Sieger Rinzema" userId="f5b0a3a2-843e-46e8-bd6c-bfb1073e4372" providerId="ADAL" clId="{FA0D10BB-9433-430E-BFB6-A66F0DE16FF9}" dt="2020-01-07T19:58:53.355" v="10"/>
        <pc:sldMkLst>
          <pc:docMk/>
          <pc:sldMk cId="4085213327" sldId="277"/>
        </pc:sldMkLst>
      </pc:sldChg>
      <pc:sldChg chg="delSp modSp">
        <pc:chgData name="Sieger Rinzema" userId="f5b0a3a2-843e-46e8-bd6c-bfb1073e4372" providerId="ADAL" clId="{FA0D10BB-9433-430E-BFB6-A66F0DE16FF9}" dt="2020-01-07T19:58:52.840" v="8"/>
        <pc:sldMkLst>
          <pc:docMk/>
          <pc:sldMk cId="2243314878" sldId="284"/>
        </pc:sldMkLst>
        <pc:spChg chg="mod">
          <ac:chgData name="Sieger Rinzema" userId="f5b0a3a2-843e-46e8-bd6c-bfb1073e4372" providerId="ADAL" clId="{FA0D10BB-9433-430E-BFB6-A66F0DE16FF9}" dt="2020-01-07T19:58:51.543" v="2" actId="20577"/>
          <ac:spMkLst>
            <pc:docMk/>
            <pc:sldMk cId="2243314878" sldId="284"/>
            <ac:spMk id="2" creationId="{FC3B43C4-60A3-4BC4-B1BB-E2238361C723}"/>
          </ac:spMkLst>
        </pc:spChg>
        <pc:spChg chg="mod">
          <ac:chgData name="Sieger Rinzema" userId="f5b0a3a2-843e-46e8-bd6c-bfb1073e4372" providerId="ADAL" clId="{FA0D10BB-9433-430E-BFB6-A66F0DE16FF9}" dt="2020-01-07T19:58:51.840" v="4" actId="6549"/>
          <ac:spMkLst>
            <pc:docMk/>
            <pc:sldMk cId="2243314878" sldId="284"/>
            <ac:spMk id="3" creationId="{194E017F-B366-4F3C-85BC-7E395495BC4F}"/>
          </ac:spMkLst>
        </pc:spChg>
        <pc:picChg chg="del mod">
          <ac:chgData name="Sieger Rinzema" userId="f5b0a3a2-843e-46e8-bd6c-bfb1073e4372" providerId="ADAL" clId="{FA0D10BB-9433-430E-BFB6-A66F0DE16FF9}" dt="2020-01-07T19:58:52.840" v="8"/>
          <ac:picMkLst>
            <pc:docMk/>
            <pc:sldMk cId="2243314878" sldId="284"/>
            <ac:picMk id="5" creationId="{5EABA86A-601A-41DF-9B29-43FA222DB186}"/>
          </ac:picMkLst>
        </pc:picChg>
      </pc:sldChg>
      <pc:sldChg chg="add">
        <pc:chgData name="Sieger Rinzema" userId="f5b0a3a2-843e-46e8-bd6c-bfb1073e4372" providerId="ADAL" clId="{FA0D10BB-9433-430E-BFB6-A66F0DE16FF9}" dt="2020-01-07T19:58:50.902" v="0" actId="2696"/>
        <pc:sldMkLst>
          <pc:docMk/>
          <pc:sldMk cId="3851958051" sldId="286"/>
        </pc:sldMkLst>
      </pc:sldChg>
      <pc:sldChg chg="modSp del">
        <pc:chgData name="Sieger Rinzema" userId="f5b0a3a2-843e-46e8-bd6c-bfb1073e4372" providerId="ADAL" clId="{FA0D10BB-9433-430E-BFB6-A66F0DE16FF9}" dt="2020-01-07T19:58:52.496" v="6"/>
        <pc:sldMkLst>
          <pc:docMk/>
          <pc:sldMk cId="2086420209" sldId="307"/>
        </pc:sldMkLst>
        <pc:spChg chg="mod">
          <ac:chgData name="Sieger Rinzema" userId="f5b0a3a2-843e-46e8-bd6c-bfb1073e4372" providerId="ADAL" clId="{FA0D10BB-9433-430E-BFB6-A66F0DE16FF9}" dt="2020-01-07T19:58:51.137" v="1" actId="20577"/>
          <ac:spMkLst>
            <pc:docMk/>
            <pc:sldMk cId="2086420209" sldId="307"/>
            <ac:spMk id="2" creationId="{7003AA94-1F99-437B-A831-071F2E7E5A25}"/>
          </ac:spMkLst>
        </pc:spChg>
      </pc:sldChg>
    </pc:docChg>
  </pc:docChgLst>
  <pc:docChgLst>
    <pc:chgData name="Sieger Rinzema" userId="f5b0a3a2-843e-46e8-bd6c-bfb1073e4372" providerId="ADAL" clId="{08EFE9EA-B10E-4895-90E7-29346FE12555}"/>
    <pc:docChg chg="custSel addSld delSld modSld sldOrd">
      <pc:chgData name="Sieger Rinzema" userId="f5b0a3a2-843e-46e8-bd6c-bfb1073e4372" providerId="ADAL" clId="{08EFE9EA-B10E-4895-90E7-29346FE12555}" dt="2020-01-07T20:21:43.718" v="31" actId="2696"/>
      <pc:docMkLst>
        <pc:docMk/>
      </pc:docMkLst>
      <pc:sldChg chg="ord">
        <pc:chgData name="Sieger Rinzema" userId="f5b0a3a2-843e-46e8-bd6c-bfb1073e4372" providerId="ADAL" clId="{08EFE9EA-B10E-4895-90E7-29346FE12555}" dt="2020-01-07T20:00:44.529" v="3"/>
        <pc:sldMkLst>
          <pc:docMk/>
          <pc:sldMk cId="4085213327" sldId="277"/>
        </pc:sldMkLst>
      </pc:sldChg>
      <pc:sldChg chg="modSp modAnim">
        <pc:chgData name="Sieger Rinzema" userId="f5b0a3a2-843e-46e8-bd6c-bfb1073e4372" providerId="ADAL" clId="{08EFE9EA-B10E-4895-90E7-29346FE12555}" dt="2020-01-07T20:21:25.173" v="30" actId="20577"/>
        <pc:sldMkLst>
          <pc:docMk/>
          <pc:sldMk cId="2164899881" sldId="278"/>
        </pc:sldMkLst>
        <pc:spChg chg="mod">
          <ac:chgData name="Sieger Rinzema" userId="f5b0a3a2-843e-46e8-bd6c-bfb1073e4372" providerId="ADAL" clId="{08EFE9EA-B10E-4895-90E7-29346FE12555}" dt="2020-01-07T20:21:25.173" v="30" actId="20577"/>
          <ac:spMkLst>
            <pc:docMk/>
            <pc:sldMk cId="2164899881" sldId="278"/>
            <ac:spMk id="3" creationId="{57710A81-ED26-4275-B787-8470DCD2D2C7}"/>
          </ac:spMkLst>
        </pc:spChg>
      </pc:sldChg>
      <pc:sldChg chg="addSp modSp">
        <pc:chgData name="Sieger Rinzema" userId="f5b0a3a2-843e-46e8-bd6c-bfb1073e4372" providerId="ADAL" clId="{08EFE9EA-B10E-4895-90E7-29346FE12555}" dt="2020-01-07T20:01:37.364" v="8" actId="1076"/>
        <pc:sldMkLst>
          <pc:docMk/>
          <pc:sldMk cId="2243314878" sldId="284"/>
        </pc:sldMkLst>
        <pc:spChg chg="mod">
          <ac:chgData name="Sieger Rinzema" userId="f5b0a3a2-843e-46e8-bd6c-bfb1073e4372" providerId="ADAL" clId="{08EFE9EA-B10E-4895-90E7-29346FE12555}" dt="2020-01-07T20:01:06.764" v="4"/>
          <ac:spMkLst>
            <pc:docMk/>
            <pc:sldMk cId="2243314878" sldId="284"/>
            <ac:spMk id="2" creationId="{FC3B43C4-60A3-4BC4-B1BB-E2238361C723}"/>
          </ac:spMkLst>
        </pc:spChg>
        <pc:spChg chg="mod">
          <ac:chgData name="Sieger Rinzema" userId="f5b0a3a2-843e-46e8-bd6c-bfb1073e4372" providerId="ADAL" clId="{08EFE9EA-B10E-4895-90E7-29346FE12555}" dt="2020-01-07T20:01:22.923" v="6" actId="6549"/>
          <ac:spMkLst>
            <pc:docMk/>
            <pc:sldMk cId="2243314878" sldId="284"/>
            <ac:spMk id="3" creationId="{194E017F-B366-4F3C-85BC-7E395495BC4F}"/>
          </ac:spMkLst>
        </pc:spChg>
        <pc:picChg chg="add mod">
          <ac:chgData name="Sieger Rinzema" userId="f5b0a3a2-843e-46e8-bd6c-bfb1073e4372" providerId="ADAL" clId="{08EFE9EA-B10E-4895-90E7-29346FE12555}" dt="2020-01-07T20:01:37.364" v="8" actId="1076"/>
          <ac:picMkLst>
            <pc:docMk/>
            <pc:sldMk cId="2243314878" sldId="284"/>
            <ac:picMk id="4" creationId="{47E84E04-E8EF-4B8B-83CB-62A2C62ACBB3}"/>
          </ac:picMkLst>
        </pc:picChg>
      </pc:sldChg>
      <pc:sldChg chg="ord">
        <pc:chgData name="Sieger Rinzema" userId="f5b0a3a2-843e-46e8-bd6c-bfb1073e4372" providerId="ADAL" clId="{08EFE9EA-B10E-4895-90E7-29346FE12555}" dt="2020-01-07T20:03:12.374" v="19"/>
        <pc:sldMkLst>
          <pc:docMk/>
          <pc:sldMk cId="4291875439" sldId="285"/>
        </pc:sldMkLst>
      </pc:sldChg>
      <pc:sldChg chg="ord">
        <pc:chgData name="Sieger Rinzema" userId="f5b0a3a2-843e-46e8-bd6c-bfb1073e4372" providerId="ADAL" clId="{08EFE9EA-B10E-4895-90E7-29346FE12555}" dt="2020-01-07T20:00:35.530" v="2"/>
        <pc:sldMkLst>
          <pc:docMk/>
          <pc:sldMk cId="1809409163" sldId="290"/>
        </pc:sldMkLst>
      </pc:sldChg>
      <pc:sldChg chg="modSp add ord">
        <pc:chgData name="Sieger Rinzema" userId="f5b0a3a2-843e-46e8-bd6c-bfb1073e4372" providerId="ADAL" clId="{08EFE9EA-B10E-4895-90E7-29346FE12555}" dt="2020-01-07T20:03:15.297" v="20"/>
        <pc:sldMkLst>
          <pc:docMk/>
          <pc:sldMk cId="1660055120" sldId="307"/>
        </pc:sldMkLst>
        <pc:spChg chg="mod">
          <ac:chgData name="Sieger Rinzema" userId="f5b0a3a2-843e-46e8-bd6c-bfb1073e4372" providerId="ADAL" clId="{08EFE9EA-B10E-4895-90E7-29346FE12555}" dt="2020-01-07T20:02:35.573" v="17" actId="14100"/>
          <ac:spMkLst>
            <pc:docMk/>
            <pc:sldMk cId="1660055120" sldId="307"/>
            <ac:spMk id="3" creationId="{494EF7A1-555F-48C1-B60E-40399A5FC844}"/>
          </ac:spMkLst>
        </pc:spChg>
      </pc:sldChg>
      <pc:sldChg chg="add del">
        <pc:chgData name="Sieger Rinzema" userId="f5b0a3a2-843e-46e8-bd6c-bfb1073e4372" providerId="ADAL" clId="{08EFE9EA-B10E-4895-90E7-29346FE12555}" dt="2020-01-07T20:21:43.718" v="31" actId="2696"/>
        <pc:sldMkLst>
          <pc:docMk/>
          <pc:sldMk cId="3349725682"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0C66D14-5CD3-4EE9-88C1-E0E0745FC62F}" type="datetime1">
              <a:rPr lang="nl-NL" smtClean="0"/>
              <a:t>7-1-2020</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nl-NL" smtClean="0"/>
              <a:t>‹nr.›</a:t>
            </a:fld>
            <a:endParaRPr lang="nl-NL"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5CDD20F-CAB5-4F3D-801E-267BF0D45B7B}" type="datetime1">
              <a:rPr lang="nl-NL" smtClean="0"/>
              <a:t>7-1-2020</a:t>
            </a:fld>
            <a:endParaRPr lang="nl-NL" dirty="0"/>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nl-NL" smtClean="0"/>
              <a:t>‹nr.›</a:t>
            </a:fld>
            <a:endParaRPr lang="nl-NL"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1905000"/>
            <a:ext cx="9144000" cy="2667000"/>
          </a:xfrm>
        </p:spPr>
        <p:txBody>
          <a:bodyPr rtlCol="0">
            <a:noAutofit/>
          </a:bodyPr>
          <a:lstStyle>
            <a:lvl1pPr>
              <a:defRPr sz="5400"/>
            </a:lvl1pPr>
          </a:lstStyle>
          <a:p>
            <a:pPr rtl="0"/>
            <a:r>
              <a:rPr lang="nl-NL"/>
              <a:t>Klik om stijl te bewerken</a:t>
            </a:r>
            <a:endParaRPr lang="nl-NL" dirty="0"/>
          </a:p>
        </p:txBody>
      </p:sp>
      <p:grpSp>
        <p:nvGrpSpPr>
          <p:cNvPr id="256" name="lijn" descr="Afbeelding van lijn"/>
          <p:cNvGrpSpPr/>
          <p:nvPr/>
        </p:nvGrpSpPr>
        <p:grpSpPr bwMode="invGray">
          <a:xfrm>
            <a:off x="1584896" y="4724400"/>
            <a:ext cx="8631936" cy="64008"/>
            <a:chOff x="-4110038" y="2703513"/>
            <a:chExt cx="17394239" cy="160336"/>
          </a:xfrm>
          <a:solidFill>
            <a:schemeClr val="accent1"/>
          </a:solidFill>
        </p:grpSpPr>
        <p:sp>
          <p:nvSpPr>
            <p:cNvPr id="257"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9"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Subtitel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7" name="lijn" descr="Afbeelding van lijn"/>
          <p:cNvGrpSpPr/>
          <p:nvPr/>
        </p:nvGrpSpPr>
        <p:grpSpPr bwMode="invGray">
          <a:xfrm>
            <a:off x="1522413" y="1514475"/>
            <a:ext cx="10569575" cy="64008"/>
            <a:chOff x="1522413" y="1514475"/>
            <a:chExt cx="10569575" cy="64008"/>
          </a:xfrm>
        </p:grpSpPr>
        <p:sp>
          <p:nvSpPr>
            <p:cNvPr id="8" name="Vrije v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9962EAD9-7313-4352-A34B-E634A10492E7}" type="datetime1">
              <a:rPr lang="nl-NL" smtClean="0"/>
              <a:t>7-1-2020</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361612" y="274639"/>
            <a:ext cx="1371600" cy="5901747"/>
          </a:xfrm>
        </p:spPr>
        <p:txBody>
          <a:bodyPr vert="eaVert" rtlCol="0"/>
          <a:lstStyle/>
          <a:p>
            <a:pPr rtl="0"/>
            <a:r>
              <a:rPr lang="nl-NL"/>
              <a:t>Klik om stijl te bewerken</a:t>
            </a:r>
            <a:endParaRPr lang="nl-NL" dirty="0"/>
          </a:p>
        </p:txBody>
      </p:sp>
      <p:grpSp>
        <p:nvGrpSpPr>
          <p:cNvPr id="7" name="lijn" descr="Afbeelding van lijn"/>
          <p:cNvGrpSpPr/>
          <p:nvPr/>
        </p:nvGrpSpPr>
        <p:grpSpPr bwMode="invGray">
          <a:xfrm rot="5400000">
            <a:off x="6864412" y="3472598"/>
            <a:ext cx="6492240" cy="64008"/>
            <a:chOff x="1522413" y="1514475"/>
            <a:chExt cx="10569575" cy="64008"/>
          </a:xfrm>
        </p:grpSpPr>
        <p:sp>
          <p:nvSpPr>
            <p:cNvPr id="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445C041E-204D-45DB-AE00-84DB2FF0C6D1}" type="datetime1">
              <a:rPr lang="nl-NL" smtClean="0"/>
              <a:t>7-1-2020</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67" name="lijn" descr="Afbeelding van lijn"/>
          <p:cNvGrpSpPr/>
          <p:nvPr/>
        </p:nvGrpSpPr>
        <p:grpSpPr bwMode="invGray">
          <a:xfrm>
            <a:off x="1522413" y="1514475"/>
            <a:ext cx="10569575" cy="64008"/>
            <a:chOff x="1522413" y="1514475"/>
            <a:chExt cx="10569575" cy="64008"/>
          </a:xfrm>
        </p:grpSpPr>
        <p:sp>
          <p:nvSpPr>
            <p:cNvPr id="16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D6317E5C-2583-4CB2-AD3B-6702C46CE7A5}" type="datetime1">
              <a:rPr lang="nl-NL" smtClean="0"/>
              <a:t>7-1-2020</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nl-NL"/>
              <a:t>Klik om stijl te bewerken</a:t>
            </a:r>
            <a:endParaRPr lang="nl-NL" dirty="0"/>
          </a:p>
        </p:txBody>
      </p:sp>
      <p:grpSp>
        <p:nvGrpSpPr>
          <p:cNvPr id="255" name="lijn" descr="Afbeelding van lijn"/>
          <p:cNvGrpSpPr/>
          <p:nvPr/>
        </p:nvGrpSpPr>
        <p:grpSpPr bwMode="invGray">
          <a:xfrm>
            <a:off x="1584896" y="4724400"/>
            <a:ext cx="8631936" cy="64008"/>
            <a:chOff x="-4110038" y="2703513"/>
            <a:chExt cx="17394239" cy="160336"/>
          </a:xfrm>
          <a:solidFill>
            <a:schemeClr val="accent1"/>
          </a:solidFill>
        </p:grpSpPr>
        <p:sp>
          <p:nvSpPr>
            <p:cNvPr id="256"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7"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Tijdelijke aanduiding voor tekst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Tekststijl van het model bewerken</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224B533B-F90F-4F9B-A5D4-3D47686AA61C}" type="datetime1">
              <a:rPr lang="nl-NL" smtClean="0"/>
              <a:t>7-1-2020</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58" name="lijn" descr="Afbeelding van lijn"/>
          <p:cNvGrpSpPr/>
          <p:nvPr/>
        </p:nvGrpSpPr>
        <p:grpSpPr bwMode="invGray">
          <a:xfrm>
            <a:off x="1522413" y="1514475"/>
            <a:ext cx="10569575" cy="64008"/>
            <a:chOff x="1522413" y="1514475"/>
            <a:chExt cx="10569575" cy="64008"/>
          </a:xfrm>
        </p:grpSpPr>
        <p:sp>
          <p:nvSpPr>
            <p:cNvPr id="159"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F730F3EA-90CE-4E5A-81D1-30613A2D91A9}" type="datetime1">
              <a:rPr lang="nl-NL" smtClean="0"/>
              <a:t>7-1-2020</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a:defRPr/>
            </a:lvl1pPr>
          </a:lstStyle>
          <a:p>
            <a:pPr rtl="0"/>
            <a:r>
              <a:rPr lang="nl-NL"/>
              <a:t>Klik om stijl te bewerken</a:t>
            </a:r>
            <a:endParaRPr lang="nl-NL" dirty="0"/>
          </a:p>
        </p:txBody>
      </p:sp>
      <p:grpSp>
        <p:nvGrpSpPr>
          <p:cNvPr id="160" name="lijn" descr="Afbeelding van lijn"/>
          <p:cNvGrpSpPr/>
          <p:nvPr/>
        </p:nvGrpSpPr>
        <p:grpSpPr bwMode="invGray">
          <a:xfrm>
            <a:off x="1522413" y="1514475"/>
            <a:ext cx="10569575" cy="64008"/>
            <a:chOff x="1522413" y="1514475"/>
            <a:chExt cx="10569575" cy="64008"/>
          </a:xfrm>
        </p:grpSpPr>
        <p:sp>
          <p:nvSpPr>
            <p:cNvPr id="161" name="Vrije v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tekst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Tekststijl van het model bewerken</a:t>
            </a:r>
          </a:p>
        </p:txBody>
      </p:sp>
      <p:sp>
        <p:nvSpPr>
          <p:cNvPr id="4" name="Tijdelijke aanduiding voor inhoud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Tekststijl van het model bewerken</a:t>
            </a:r>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p>
            <a:pPr rtl="0"/>
            <a:fld id="{59BD0B91-EF26-43B9-ADFF-74CD5B2524BF}" type="datetime1">
              <a:rPr lang="nl-NL" smtClean="0"/>
              <a:t>7-1-2020</a:t>
            </a:fld>
            <a:endParaRPr lang="nl-NL" dirty="0"/>
          </a:p>
        </p:txBody>
      </p:sp>
      <p:sp>
        <p:nvSpPr>
          <p:cNvPr id="9" name="Tijdelijke aanduiding voor dianummer 8"/>
          <p:cNvSpPr>
            <a:spLocks noGrp="1"/>
          </p:cNvSpPr>
          <p:nvPr>
            <p:ph type="sldNum" sz="quarter" idx="12"/>
          </p:nvPr>
        </p:nvSpPr>
        <p:spPr/>
        <p:txBody>
          <a:bodyPr rtlCol="0"/>
          <a:lstStyle/>
          <a:p>
            <a:pPr rtl="0"/>
            <a:fld id="{25BA54BD-C84D-46CE-8B72-31BFB26ABA43}" type="slidenum">
              <a:rPr lang="nl-NL" smtClean="0"/>
              <a:t>‹nr.›</a:t>
            </a:fld>
            <a:endParaRPr lang="nl-NL" dirty="0"/>
          </a:p>
        </p:txBody>
      </p:sp>
      <p:sp>
        <p:nvSpPr>
          <p:cNvPr id="85" name="Tijdelijke aanduiding voor inhoud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156" name="lijn" descr="Afbeelding van lijn"/>
          <p:cNvGrpSpPr/>
          <p:nvPr/>
        </p:nvGrpSpPr>
        <p:grpSpPr bwMode="invGray">
          <a:xfrm>
            <a:off x="1522413" y="1514475"/>
            <a:ext cx="10569575" cy="64008"/>
            <a:chOff x="1522413" y="1514475"/>
            <a:chExt cx="10569575" cy="64008"/>
          </a:xfrm>
        </p:grpSpPr>
        <p:sp>
          <p:nvSpPr>
            <p:cNvPr id="157"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8"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9"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p>
            <a:pPr rtl="0"/>
            <a:fld id="{5E8064BC-C299-4982-8575-0E9FE687D6BA}" type="datetime1">
              <a:rPr lang="nl-NL" smtClean="0"/>
              <a:t>7-1-2020</a:t>
            </a:fld>
            <a:endParaRPr lang="nl-NL" dirty="0"/>
          </a:p>
        </p:txBody>
      </p:sp>
      <p:sp>
        <p:nvSpPr>
          <p:cNvPr id="5" name="Tijdelijke aanduiding voor dianummer 4"/>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p>
            <a:pPr rtl="0"/>
            <a:fld id="{DF04B9DF-C999-4E28-8EF8-0EFEBA1D75BA}" type="datetime1">
              <a:rPr lang="nl-NL" smtClean="0"/>
              <a:t>7-1-2020</a:t>
            </a:fld>
            <a:endParaRPr lang="nl-NL" dirty="0"/>
          </a:p>
        </p:txBody>
      </p:sp>
      <p:sp>
        <p:nvSpPr>
          <p:cNvPr id="4" name="Tijdelijke aanduiding voor dianummer 3"/>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4" name="Tijdelijke aanduiding voor tekst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Tekststijl van het model bewerken</a:t>
            </a:r>
          </a:p>
        </p:txBody>
      </p:sp>
      <p:sp>
        <p:nvSpPr>
          <p:cNvPr id="3" name="Tijdelijke aanduiding voor inhoud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grpSp>
        <p:nvGrpSpPr>
          <p:cNvPr id="615" name="kader" descr="Afbeelding van vak"/>
          <p:cNvGrpSpPr/>
          <p:nvPr/>
        </p:nvGrpSpPr>
        <p:grpSpPr bwMode="invGray">
          <a:xfrm>
            <a:off x="4417839" y="1630821"/>
            <a:ext cx="6291028" cy="4575885"/>
            <a:chOff x="4417839" y="1630821"/>
            <a:chExt cx="6291028" cy="4575885"/>
          </a:xfrm>
        </p:grpSpPr>
        <p:grpSp>
          <p:nvGrpSpPr>
            <p:cNvPr id="616" name="Groep 615"/>
            <p:cNvGrpSpPr/>
            <p:nvPr/>
          </p:nvGrpSpPr>
          <p:grpSpPr bwMode="invGray">
            <a:xfrm>
              <a:off x="5414491" y="1630821"/>
              <a:ext cx="5294376" cy="4114800"/>
              <a:chOff x="3310555" y="716546"/>
              <a:chExt cx="5294376" cy="4114800"/>
            </a:xfrm>
          </p:grpSpPr>
          <p:grpSp>
            <p:nvGrpSpPr>
              <p:cNvPr id="768" name="Groep 767"/>
              <p:cNvGrpSpPr/>
              <p:nvPr/>
            </p:nvGrpSpPr>
            <p:grpSpPr bwMode="invGray">
              <a:xfrm flipH="1">
                <a:off x="3310555" y="737968"/>
                <a:ext cx="5294376" cy="54864"/>
                <a:chOff x="1522413" y="1514475"/>
                <a:chExt cx="10569575" cy="64008"/>
              </a:xfrm>
              <a:solidFill>
                <a:schemeClr val="accent1"/>
              </a:solidFill>
            </p:grpSpPr>
            <p:sp>
              <p:nvSpPr>
                <p:cNvPr id="844" name="Vrije v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9" name="Groep 768"/>
              <p:cNvGrpSpPr/>
              <p:nvPr/>
            </p:nvGrpSpPr>
            <p:grpSpPr bwMode="invGray">
              <a:xfrm rot="16200000" flipH="1">
                <a:off x="6492229" y="2755658"/>
                <a:ext cx="4114800" cy="36576"/>
                <a:chOff x="1522413" y="1514475"/>
                <a:chExt cx="10569575" cy="64008"/>
              </a:xfrm>
              <a:solidFill>
                <a:schemeClr val="accent1"/>
              </a:solidFill>
            </p:grpSpPr>
            <p:sp>
              <p:nvSpPr>
                <p:cNvPr id="770" name="Vrije v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7" name="Groep 616"/>
            <p:cNvGrpSpPr/>
            <p:nvPr/>
          </p:nvGrpSpPr>
          <p:grpSpPr bwMode="invGray">
            <a:xfrm rot="10800000">
              <a:off x="4417839" y="2091906"/>
              <a:ext cx="5294376" cy="4114800"/>
              <a:chOff x="3310555" y="716546"/>
              <a:chExt cx="5294376" cy="4114800"/>
            </a:xfrm>
          </p:grpSpPr>
          <p:grpSp>
            <p:nvGrpSpPr>
              <p:cNvPr id="618" name="Groep 617"/>
              <p:cNvGrpSpPr/>
              <p:nvPr/>
            </p:nvGrpSpPr>
            <p:grpSpPr bwMode="invGray">
              <a:xfrm flipH="1">
                <a:off x="3310555" y="737968"/>
                <a:ext cx="5294376" cy="54864"/>
                <a:chOff x="1522413" y="1514475"/>
                <a:chExt cx="10569575" cy="64008"/>
              </a:xfrm>
              <a:solidFill>
                <a:schemeClr val="accent1"/>
              </a:solidFill>
            </p:grpSpPr>
            <p:sp>
              <p:nvSpPr>
                <p:cNvPr id="694" name="Vrije v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9" name="Groep 618"/>
              <p:cNvGrpSpPr/>
              <p:nvPr/>
            </p:nvGrpSpPr>
            <p:grpSpPr bwMode="invGray">
              <a:xfrm rot="16200000" flipH="1">
                <a:off x="6492229" y="2755658"/>
                <a:ext cx="4114800" cy="36576"/>
                <a:chOff x="1522413" y="1514475"/>
                <a:chExt cx="10569575" cy="64008"/>
              </a:xfrm>
              <a:solidFill>
                <a:schemeClr val="accent1"/>
              </a:solidFill>
            </p:grpSpPr>
            <p:sp>
              <p:nvSpPr>
                <p:cNvPr id="620" name="Vrije v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C4071D7F-E1EA-4640-8E6B-E45DEB77ABC6}" type="datetime1">
              <a:rPr lang="nl-NL" smtClean="0"/>
              <a:t>7-1-2020</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grpSp>
        <p:nvGrpSpPr>
          <p:cNvPr id="614" name="kader" descr="Afbeelding van vak"/>
          <p:cNvGrpSpPr/>
          <p:nvPr/>
        </p:nvGrpSpPr>
        <p:grpSpPr bwMode="invGray">
          <a:xfrm flipH="1">
            <a:off x="1447500" y="1630821"/>
            <a:ext cx="6291028" cy="4575885"/>
            <a:chOff x="4417839" y="1630821"/>
            <a:chExt cx="6291028" cy="4575885"/>
          </a:xfrm>
        </p:grpSpPr>
        <p:grpSp>
          <p:nvGrpSpPr>
            <p:cNvPr id="615" name="Groep 614"/>
            <p:cNvGrpSpPr/>
            <p:nvPr/>
          </p:nvGrpSpPr>
          <p:grpSpPr bwMode="invGray">
            <a:xfrm>
              <a:off x="5414491" y="1630821"/>
              <a:ext cx="5294376" cy="4114800"/>
              <a:chOff x="3310555" y="716546"/>
              <a:chExt cx="5294376" cy="4114800"/>
            </a:xfrm>
          </p:grpSpPr>
          <p:grpSp>
            <p:nvGrpSpPr>
              <p:cNvPr id="767" name="Groep 766"/>
              <p:cNvGrpSpPr/>
              <p:nvPr/>
            </p:nvGrpSpPr>
            <p:grpSpPr bwMode="invGray">
              <a:xfrm flipH="1">
                <a:off x="3310555" y="737968"/>
                <a:ext cx="5294376" cy="54864"/>
                <a:chOff x="1522413" y="1514475"/>
                <a:chExt cx="10569575" cy="64008"/>
              </a:xfrm>
              <a:solidFill>
                <a:schemeClr val="accent1"/>
              </a:solidFill>
            </p:grpSpPr>
            <p:sp>
              <p:nvSpPr>
                <p:cNvPr id="843" name="Vrije v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4" name="Vrije v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8" name="Groep 767"/>
              <p:cNvGrpSpPr/>
              <p:nvPr/>
            </p:nvGrpSpPr>
            <p:grpSpPr bwMode="invGray">
              <a:xfrm rot="16200000" flipH="1">
                <a:off x="6492229" y="2755658"/>
                <a:ext cx="4114800" cy="36576"/>
                <a:chOff x="1522413" y="1514475"/>
                <a:chExt cx="10569575" cy="64008"/>
              </a:xfrm>
              <a:solidFill>
                <a:schemeClr val="accent1"/>
              </a:solidFill>
            </p:grpSpPr>
            <p:sp>
              <p:nvSpPr>
                <p:cNvPr id="769" name="Vrije v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0" name="Vrije v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6" name="Groep 615"/>
            <p:cNvGrpSpPr/>
            <p:nvPr/>
          </p:nvGrpSpPr>
          <p:grpSpPr bwMode="invGray">
            <a:xfrm rot="10800000">
              <a:off x="4417839" y="2091906"/>
              <a:ext cx="5294376" cy="4114800"/>
              <a:chOff x="3310555" y="716546"/>
              <a:chExt cx="5294376" cy="4114800"/>
            </a:xfrm>
          </p:grpSpPr>
          <p:grpSp>
            <p:nvGrpSpPr>
              <p:cNvPr id="617" name="Groep 616"/>
              <p:cNvGrpSpPr/>
              <p:nvPr/>
            </p:nvGrpSpPr>
            <p:grpSpPr bwMode="invGray">
              <a:xfrm flipH="1">
                <a:off x="3310555" y="737968"/>
                <a:ext cx="5294376" cy="54864"/>
                <a:chOff x="1522413" y="1514475"/>
                <a:chExt cx="10569575" cy="64008"/>
              </a:xfrm>
              <a:solidFill>
                <a:schemeClr val="accent1"/>
              </a:solidFill>
            </p:grpSpPr>
            <p:sp>
              <p:nvSpPr>
                <p:cNvPr id="693" name="Vrije v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4" name="Vrije v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8" name="Groep 617"/>
              <p:cNvGrpSpPr/>
              <p:nvPr/>
            </p:nvGrpSpPr>
            <p:grpSpPr bwMode="invGray">
              <a:xfrm rot="16200000" flipH="1">
                <a:off x="6492229" y="2755658"/>
                <a:ext cx="4114800" cy="36576"/>
                <a:chOff x="1522413" y="1514475"/>
                <a:chExt cx="10569575" cy="64008"/>
              </a:xfrm>
              <a:solidFill>
                <a:schemeClr val="accent1"/>
              </a:solidFill>
            </p:grpSpPr>
            <p:sp>
              <p:nvSpPr>
                <p:cNvPr id="619" name="Vrije v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0" name="Vrije v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4" name="Tijdelijke aanduiding voor tekst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Tekststijl van het model bewerken</a:t>
            </a:r>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8F48A747-FE5B-407B-AA5A-A4957B9C5E9C}" type="datetime1">
              <a:rPr lang="nl-NL" smtClean="0"/>
              <a:t>7-1-2020</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nl-NL" dirty="0"/>
          </a:p>
        </p:txBody>
      </p:sp>
      <p:sp>
        <p:nvSpPr>
          <p:cNvPr id="4" name="Tijdelijke aanduiding voor datum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2EFDAAA-1B16-43E8-8F08-084664AE5AE3}" type="datetime1">
              <a:rPr lang="nl-NL" smtClean="0"/>
              <a:t>7-1-2020</a:t>
            </a:fld>
            <a:endParaRPr lang="nl-NL" dirty="0"/>
          </a:p>
        </p:txBody>
      </p:sp>
      <p:sp>
        <p:nvSpPr>
          <p:cNvPr id="6" name="Tijdelijke aanduiding voor dianumm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nl-NL" smtClean="0"/>
              <a:pPr rtl="0"/>
              <a:t>‹nr.›</a:t>
            </a:fld>
            <a:endParaRPr lang="nl-NL"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zorgethiek.nu/categorie/casus" TargetMode="External"/><Relationship Id="rId2" Type="http://schemas.openxmlformats.org/officeDocument/2006/relationships/hyperlink" Target="https://kassa.bnnvara.nl/media/36387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quest.nl/test/zou-jij-iemand-kunnen-dod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Opf6KcWYyw&amp;list=RDbOpf6KcWYyw&amp;start_radio=1&amp;t=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Maatschappelijke zorg…</a:t>
            </a:r>
          </a:p>
        </p:txBody>
      </p:sp>
      <p:sp>
        <p:nvSpPr>
          <p:cNvPr id="3" name="Ondertitel 2"/>
          <p:cNvSpPr>
            <a:spLocks noGrp="1"/>
          </p:cNvSpPr>
          <p:nvPr>
            <p:ph type="subTitle" idx="1"/>
          </p:nvPr>
        </p:nvSpPr>
        <p:spPr/>
        <p:txBody>
          <a:bodyPr/>
          <a:lstStyle/>
          <a:p>
            <a:r>
              <a:rPr lang="nl-NL" dirty="0"/>
              <a:t>Ethiek…dilemma’s</a:t>
            </a:r>
          </a:p>
          <a:p>
            <a:r>
              <a:rPr lang="nl-NL" dirty="0"/>
              <a:t>Les 1.</a:t>
            </a:r>
          </a:p>
        </p:txBody>
      </p:sp>
    </p:spTree>
    <p:extLst>
      <p:ext uri="{BB962C8B-B14F-4D97-AF65-F5344CB8AC3E}">
        <p14:creationId xmlns:p14="http://schemas.microsoft.com/office/powerpoint/2010/main" val="37689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AD9E9-03DB-48EA-85B0-8DE3D4A4C8E2}"/>
              </a:ext>
            </a:extLst>
          </p:cNvPr>
          <p:cNvSpPr>
            <a:spLocks noGrp="1"/>
          </p:cNvSpPr>
          <p:nvPr>
            <p:ph type="title"/>
          </p:nvPr>
        </p:nvSpPr>
        <p:spPr>
          <a:xfrm>
            <a:off x="1522414" y="274638"/>
            <a:ext cx="10044606" cy="1020762"/>
          </a:xfrm>
        </p:spPr>
        <p:txBody>
          <a:bodyPr>
            <a:normAutofit/>
          </a:bodyPr>
          <a:lstStyle/>
          <a:p>
            <a:r>
              <a:rPr lang="nl-NL" dirty="0"/>
              <a:t>5 theorieën</a:t>
            </a:r>
          </a:p>
        </p:txBody>
      </p:sp>
      <p:sp>
        <p:nvSpPr>
          <p:cNvPr id="3" name="Tijdelijke aanduiding voor inhoud 2">
            <a:extLst>
              <a:ext uri="{FF2B5EF4-FFF2-40B4-BE49-F238E27FC236}">
                <a16:creationId xmlns:a16="http://schemas.microsoft.com/office/drawing/2014/main" id="{F5009C3F-74A5-469C-A7B7-04D4EF2E7B37}"/>
              </a:ext>
            </a:extLst>
          </p:cNvPr>
          <p:cNvSpPr>
            <a:spLocks noGrp="1"/>
          </p:cNvSpPr>
          <p:nvPr>
            <p:ph idx="1"/>
          </p:nvPr>
        </p:nvSpPr>
        <p:spPr>
          <a:xfrm>
            <a:off x="1522414" y="1905000"/>
            <a:ext cx="10044606" cy="4953000"/>
          </a:xfrm>
        </p:spPr>
        <p:txBody>
          <a:bodyPr>
            <a:normAutofit fontScale="92500" lnSpcReduction="10000"/>
          </a:bodyPr>
          <a:lstStyle/>
          <a:p>
            <a:r>
              <a:rPr lang="nl-NL" dirty="0"/>
              <a:t>(geen oordelende theorieën van goed of fout maar manieren om morele issues te behappen) :</a:t>
            </a:r>
          </a:p>
          <a:p>
            <a:pPr lvl="1"/>
            <a:r>
              <a:rPr lang="nl-NL" sz="2400" dirty="0">
                <a:solidFill>
                  <a:srgbClr val="FFFF00"/>
                </a:solidFill>
              </a:rPr>
              <a:t>Egoïsme</a:t>
            </a:r>
            <a:r>
              <a:rPr lang="nl-NL" sz="2400" dirty="0"/>
              <a:t>		het maximaliseren van mijn eigen welzijn weldoordacht 			eigenbelang</a:t>
            </a:r>
          </a:p>
          <a:p>
            <a:pPr lvl="1"/>
            <a:r>
              <a:rPr lang="nl-NL" sz="2400" dirty="0">
                <a:solidFill>
                  <a:srgbClr val="FFFF00"/>
                </a:solidFill>
              </a:rPr>
              <a:t>Utilitarisme</a:t>
            </a:r>
            <a:r>
              <a:rPr lang="nl-NL" sz="2400" dirty="0"/>
              <a:t>	het maximaliseren van het TOTALE WELZIJN van de 				wereld</a:t>
            </a:r>
          </a:p>
          <a:p>
            <a:pPr lvl="1"/>
            <a:r>
              <a:rPr lang="nl-NL" sz="2400" dirty="0">
                <a:solidFill>
                  <a:srgbClr val="FFFF00"/>
                </a:solidFill>
              </a:rPr>
              <a:t>Deontologie</a:t>
            </a:r>
            <a:r>
              <a:rPr lang="nl-NL" sz="2400" dirty="0"/>
              <a:t>	er zijn verplichtingen of verboden (bijvoorbeeld vanuit 				de traditie, cultuur) die bindend voor je zijn. Je houdt geen 			rekening met de consequenties als je zo handelt want het 			ligt vast in je traditie</a:t>
            </a:r>
          </a:p>
          <a:p>
            <a:pPr lvl="1"/>
            <a:r>
              <a:rPr lang="nl-NL" sz="2400" dirty="0">
                <a:solidFill>
                  <a:srgbClr val="FFFF00"/>
                </a:solidFill>
              </a:rPr>
              <a:t>Rechten ethiek</a:t>
            </a:r>
            <a:r>
              <a:rPr lang="nl-NL" sz="2400" dirty="0"/>
              <a:t>	elk moreel subject heeft rechten die niemand mag 				schenden</a:t>
            </a:r>
          </a:p>
          <a:p>
            <a:pPr lvl="1"/>
            <a:r>
              <a:rPr lang="nl-NL" sz="2400" dirty="0">
                <a:solidFill>
                  <a:srgbClr val="FFFF00"/>
                </a:solidFill>
              </a:rPr>
              <a:t>Deugd ethiek </a:t>
            </a:r>
            <a:r>
              <a:rPr lang="nl-NL" sz="2400" dirty="0"/>
              <a:t>	Deugdethiek stelt het krijgen van een gelukkig en 				deugdzaam leven als doel voorop. Niet het beter maken 			van de maatschappij.</a:t>
            </a:r>
          </a:p>
          <a:p>
            <a:endParaRPr lang="nl-NL" dirty="0"/>
          </a:p>
          <a:p>
            <a:endParaRPr lang="nl-NL" dirty="0"/>
          </a:p>
        </p:txBody>
      </p:sp>
    </p:spTree>
    <p:extLst>
      <p:ext uri="{BB962C8B-B14F-4D97-AF65-F5344CB8AC3E}">
        <p14:creationId xmlns:p14="http://schemas.microsoft.com/office/powerpoint/2010/main" val="129705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B43C4-60A3-4BC4-B1BB-E2238361C723}"/>
              </a:ext>
            </a:extLst>
          </p:cNvPr>
          <p:cNvSpPr>
            <a:spLocks noGrp="1"/>
          </p:cNvSpPr>
          <p:nvPr>
            <p:ph type="title"/>
          </p:nvPr>
        </p:nvSpPr>
        <p:spPr/>
        <p:txBody>
          <a:bodyPr/>
          <a:lstStyle/>
          <a:p>
            <a:r>
              <a:rPr lang="nl-NL" dirty="0"/>
              <a:t>Dilemma 1: Vrijheid beperken of niet?</a:t>
            </a:r>
          </a:p>
        </p:txBody>
      </p:sp>
      <p:sp>
        <p:nvSpPr>
          <p:cNvPr id="3" name="Tijdelijke aanduiding voor inhoud 2">
            <a:extLst>
              <a:ext uri="{FF2B5EF4-FFF2-40B4-BE49-F238E27FC236}">
                <a16:creationId xmlns:a16="http://schemas.microsoft.com/office/drawing/2014/main" id="{194E017F-B366-4F3C-85BC-7E395495BC4F}"/>
              </a:ext>
            </a:extLst>
          </p:cNvPr>
          <p:cNvSpPr>
            <a:spLocks noGrp="1"/>
          </p:cNvSpPr>
          <p:nvPr>
            <p:ph idx="1"/>
          </p:nvPr>
        </p:nvSpPr>
        <p:spPr/>
        <p:txBody>
          <a:bodyPr/>
          <a:lstStyle/>
          <a:p>
            <a:endParaRPr lang="nl-NL" dirty="0"/>
          </a:p>
          <a:p>
            <a:pPr marL="0" indent="0" algn="ctr">
              <a:buNone/>
            </a:pPr>
            <a:r>
              <a:rPr lang="nl-NL" sz="4000" dirty="0"/>
              <a:t>Mag een dochter haar moeder met dementie vastbinden voor een knipbeurt omdat ze bang is dat ze haar anders verwondt met de schaar?</a:t>
            </a:r>
          </a:p>
        </p:txBody>
      </p:sp>
      <p:pic>
        <p:nvPicPr>
          <p:cNvPr id="4" name="Afbeelding 3">
            <a:extLst>
              <a:ext uri="{FF2B5EF4-FFF2-40B4-BE49-F238E27FC236}">
                <a16:creationId xmlns:a16="http://schemas.microsoft.com/office/drawing/2014/main" id="{47E84E04-E8EF-4B8B-83CB-62A2C62ACBB3}"/>
              </a:ext>
            </a:extLst>
          </p:cNvPr>
          <p:cNvPicPr>
            <a:picLocks noChangeAspect="1"/>
          </p:cNvPicPr>
          <p:nvPr/>
        </p:nvPicPr>
        <p:blipFill>
          <a:blip r:embed="rId2"/>
          <a:stretch>
            <a:fillRect/>
          </a:stretch>
        </p:blipFill>
        <p:spPr>
          <a:xfrm>
            <a:off x="9475786" y="4234110"/>
            <a:ext cx="2381250" cy="2381250"/>
          </a:xfrm>
          <a:prstGeom prst="rect">
            <a:avLst/>
          </a:prstGeom>
        </p:spPr>
      </p:pic>
    </p:spTree>
    <p:extLst>
      <p:ext uri="{BB962C8B-B14F-4D97-AF65-F5344CB8AC3E}">
        <p14:creationId xmlns:p14="http://schemas.microsoft.com/office/powerpoint/2010/main" val="224331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7CC13-F230-4C20-ABD7-6E3985B7C9A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94EF7A1-555F-48C1-B60E-40399A5FC844}"/>
              </a:ext>
            </a:extLst>
          </p:cNvPr>
          <p:cNvSpPr>
            <a:spLocks noGrp="1"/>
          </p:cNvSpPr>
          <p:nvPr>
            <p:ph idx="1"/>
          </p:nvPr>
        </p:nvSpPr>
        <p:spPr>
          <a:xfrm>
            <a:off x="1522414" y="1905000"/>
            <a:ext cx="9144000" cy="4476328"/>
          </a:xfrm>
        </p:spPr>
        <p:txBody>
          <a:bodyPr>
            <a:normAutofit lnSpcReduction="10000"/>
          </a:bodyPr>
          <a:lstStyle/>
          <a:p>
            <a:r>
              <a:rPr lang="nl-NL" dirty="0"/>
              <a:t>Sta eens stil bij jouw keuze in deze situatie, eerst even los van wat anderen, collega’s, het team en de organisatie vinden. </a:t>
            </a:r>
          </a:p>
          <a:p>
            <a:r>
              <a:rPr lang="nl-NL" dirty="0"/>
              <a:t>Bedenk daarbij dat er niet één goede keuze is. </a:t>
            </a:r>
          </a:p>
          <a:p>
            <a:r>
              <a:rPr lang="nl-NL" dirty="0"/>
              <a:t>Wat goed is voor de een is niet altijd goed voor de ander. </a:t>
            </a:r>
          </a:p>
          <a:p>
            <a:r>
              <a:rPr lang="nl-NL" dirty="0"/>
              <a:t>En professionals kunnen hierover ook verschillend denken en eigen afwegingen hebben om iets te doen of te laten. </a:t>
            </a:r>
          </a:p>
          <a:p>
            <a:r>
              <a:rPr lang="nl-NL" dirty="0"/>
              <a:t>Je moet je handelingskeuze wel kunnen verantwoorden. </a:t>
            </a:r>
          </a:p>
          <a:p>
            <a:r>
              <a:rPr lang="nl-NL" dirty="0"/>
              <a:t>Daarom is het goed om na te denken over dit soort keuzes en je af te vragen waarom jij vindt dat jouw aanpak bijdraagt aan goede zorg voor deze cliënt. </a:t>
            </a:r>
          </a:p>
        </p:txBody>
      </p:sp>
    </p:spTree>
    <p:extLst>
      <p:ext uri="{BB962C8B-B14F-4D97-AF65-F5344CB8AC3E}">
        <p14:creationId xmlns:p14="http://schemas.microsoft.com/office/powerpoint/2010/main" val="166005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40F95-8E3E-459B-A350-264BFDCD04A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5390D46-A45B-4311-89B4-C6094E318CAC}"/>
              </a:ext>
            </a:extLst>
          </p:cNvPr>
          <p:cNvSpPr>
            <a:spLocks noGrp="1"/>
          </p:cNvSpPr>
          <p:nvPr>
            <p:ph idx="1"/>
          </p:nvPr>
        </p:nvSpPr>
        <p:spPr>
          <a:xfrm>
            <a:off x="1522414" y="1905000"/>
            <a:ext cx="9828582" cy="4678362"/>
          </a:xfrm>
        </p:spPr>
        <p:txBody>
          <a:bodyPr>
            <a:normAutofit fontScale="92500"/>
          </a:bodyPr>
          <a:lstStyle/>
          <a:p>
            <a:r>
              <a:rPr lang="nl-NL" dirty="0"/>
              <a:t>De eerste student bedenkt minimaal drie argumenten vóór de stelling: een </a:t>
            </a:r>
            <a:r>
              <a:rPr lang="nl-NL" dirty="0" err="1"/>
              <a:t>obese</a:t>
            </a:r>
            <a:r>
              <a:rPr lang="nl-NL" dirty="0"/>
              <a:t> patiënt moet geweigerd kunnen worden bij een verzorgingshuis vanwege zijn/haar gewicht. De tweede student bedenkt minimaal drie argumenten tegen. De derde student is de ‘twijfelaar’.</a:t>
            </a:r>
          </a:p>
          <a:p>
            <a:r>
              <a:rPr lang="nl-NL" dirty="0"/>
              <a:t>De eerste twee studenten leggen hun argumenten voor aan de twijfelaar. De twijfelaar selecteert van beide studenten het beste argument.</a:t>
            </a:r>
          </a:p>
          <a:p>
            <a:r>
              <a:rPr lang="nl-NL" dirty="0"/>
              <a:t>De twijfelaar begint met het presenteren van zijn geselecteerde argumenten aan de hele groep. De groep mag reageren op de argumenten.</a:t>
            </a:r>
          </a:p>
          <a:p>
            <a:r>
              <a:rPr lang="nl-NL" dirty="0"/>
              <a:t>Als de overige twijfelaars andere argumenten hebben, presenteren zij deze ook aan de hele groep. Net zolang totdat alle sterke argumenten zijn besproken.</a:t>
            </a:r>
          </a:p>
          <a:p>
            <a:r>
              <a:rPr lang="nl-NL" dirty="0"/>
              <a:t>Beantwoord de volgende vraag: is je mening ten aanzien van de stelling veranderd? Leg uit waarom wel of niet.</a:t>
            </a:r>
          </a:p>
        </p:txBody>
      </p:sp>
    </p:spTree>
    <p:extLst>
      <p:ext uri="{BB962C8B-B14F-4D97-AF65-F5344CB8AC3E}">
        <p14:creationId xmlns:p14="http://schemas.microsoft.com/office/powerpoint/2010/main" val="429187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6552C-F022-4A62-9793-64CA3946315D}"/>
              </a:ext>
            </a:extLst>
          </p:cNvPr>
          <p:cNvSpPr>
            <a:spLocks noGrp="1"/>
          </p:cNvSpPr>
          <p:nvPr>
            <p:ph type="title"/>
          </p:nvPr>
        </p:nvSpPr>
        <p:spPr/>
        <p:txBody>
          <a:bodyPr/>
          <a:lstStyle/>
          <a:p>
            <a:r>
              <a:rPr lang="nl-NL" dirty="0"/>
              <a:t>Eventuele argumenten voor:</a:t>
            </a:r>
          </a:p>
        </p:txBody>
      </p:sp>
      <p:sp>
        <p:nvSpPr>
          <p:cNvPr id="3" name="Tijdelijke aanduiding voor inhoud 2">
            <a:extLst>
              <a:ext uri="{FF2B5EF4-FFF2-40B4-BE49-F238E27FC236}">
                <a16:creationId xmlns:a16="http://schemas.microsoft.com/office/drawing/2014/main" id="{E192DF24-D2B6-462D-BBA6-66051BB17A64}"/>
              </a:ext>
            </a:extLst>
          </p:cNvPr>
          <p:cNvSpPr>
            <a:spLocks noGrp="1"/>
          </p:cNvSpPr>
          <p:nvPr>
            <p:ph idx="1"/>
          </p:nvPr>
        </p:nvSpPr>
        <p:spPr/>
        <p:txBody>
          <a:bodyPr/>
          <a:lstStyle/>
          <a:p>
            <a:r>
              <a:rPr lang="nl-NL" dirty="0"/>
              <a:t>Begeleiders en verpleegkundigen kunnen niet veilig werken (het tillen en aankleden van de </a:t>
            </a:r>
            <a:r>
              <a:rPr lang="nl-NL" dirty="0" err="1"/>
              <a:t>obese</a:t>
            </a:r>
            <a:r>
              <a:rPr lang="nl-NL" dirty="0"/>
              <a:t> patiënt is te zwaar).</a:t>
            </a:r>
          </a:p>
          <a:p>
            <a:r>
              <a:rPr lang="nl-NL" dirty="0"/>
              <a:t>De bedden zijn niet bedacht op iemand van dit gewicht.</a:t>
            </a:r>
          </a:p>
          <a:p>
            <a:r>
              <a:rPr lang="nl-NL" dirty="0"/>
              <a:t>Een patiënt moet eerst laten zien dat hij gezonder wil worden, en dan pas mogen ze hem opnemen.</a:t>
            </a:r>
          </a:p>
          <a:p>
            <a:endParaRPr lang="nl-NL" dirty="0"/>
          </a:p>
        </p:txBody>
      </p:sp>
    </p:spTree>
    <p:extLst>
      <p:ext uri="{BB962C8B-B14F-4D97-AF65-F5344CB8AC3E}">
        <p14:creationId xmlns:p14="http://schemas.microsoft.com/office/powerpoint/2010/main" val="38519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EAD8E-C15B-4D3A-A074-FA5851D70196}"/>
              </a:ext>
            </a:extLst>
          </p:cNvPr>
          <p:cNvSpPr>
            <a:spLocks noGrp="1"/>
          </p:cNvSpPr>
          <p:nvPr>
            <p:ph type="title"/>
          </p:nvPr>
        </p:nvSpPr>
        <p:spPr/>
        <p:txBody>
          <a:bodyPr/>
          <a:lstStyle/>
          <a:p>
            <a:r>
              <a:rPr lang="nl-NL" dirty="0"/>
              <a:t>Eventuele argumenten tegen:</a:t>
            </a:r>
          </a:p>
        </p:txBody>
      </p:sp>
      <p:sp>
        <p:nvSpPr>
          <p:cNvPr id="3" name="Tijdelijke aanduiding voor inhoud 2">
            <a:extLst>
              <a:ext uri="{FF2B5EF4-FFF2-40B4-BE49-F238E27FC236}">
                <a16:creationId xmlns:a16="http://schemas.microsoft.com/office/drawing/2014/main" id="{F3CCFECB-C360-4016-92E3-252B82DC7E6A}"/>
              </a:ext>
            </a:extLst>
          </p:cNvPr>
          <p:cNvSpPr>
            <a:spLocks noGrp="1"/>
          </p:cNvSpPr>
          <p:nvPr>
            <p:ph idx="1"/>
          </p:nvPr>
        </p:nvSpPr>
        <p:spPr/>
        <p:txBody>
          <a:bodyPr/>
          <a:lstStyle/>
          <a:p>
            <a:r>
              <a:rPr lang="nl-NL" dirty="0"/>
              <a:t>Iedereen heeft recht op zorg en ondersteuning.</a:t>
            </a:r>
          </a:p>
          <a:p>
            <a:r>
              <a:rPr lang="nl-NL" dirty="0"/>
              <a:t>Je weet niet waarom iemand </a:t>
            </a:r>
            <a:r>
              <a:rPr lang="nl-NL" dirty="0" err="1"/>
              <a:t>obees</a:t>
            </a:r>
            <a:r>
              <a:rPr lang="nl-NL" dirty="0"/>
              <a:t> is, misschien is het niet zijn eigen schuld.</a:t>
            </a:r>
          </a:p>
          <a:p>
            <a:r>
              <a:rPr lang="nl-NL" dirty="0"/>
              <a:t>Als de </a:t>
            </a:r>
            <a:r>
              <a:rPr lang="nl-NL" dirty="0" err="1"/>
              <a:t>obese</a:t>
            </a:r>
            <a:r>
              <a:rPr lang="nl-NL" dirty="0"/>
              <a:t> patiënt niet wordt opgenomen, wie gaat er dan voor hem zorgen? Hij is zorgbehoevend.</a:t>
            </a:r>
          </a:p>
        </p:txBody>
      </p:sp>
    </p:spTree>
    <p:extLst>
      <p:ext uri="{BB962C8B-B14F-4D97-AF65-F5344CB8AC3E}">
        <p14:creationId xmlns:p14="http://schemas.microsoft.com/office/powerpoint/2010/main" val="279307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Ethiek is een filosofische wetenschap die zich bezig houdt met Moraal.</a:t>
            </a:r>
          </a:p>
        </p:txBody>
      </p:sp>
      <p:sp>
        <p:nvSpPr>
          <p:cNvPr id="3" name="Tijdelijke aanduiding voor inhoud 2"/>
          <p:cNvSpPr>
            <a:spLocks noGrp="1"/>
          </p:cNvSpPr>
          <p:nvPr>
            <p:ph idx="1"/>
          </p:nvPr>
        </p:nvSpPr>
        <p:spPr>
          <a:xfrm>
            <a:off x="1522414" y="1905000"/>
            <a:ext cx="10188622" cy="4678362"/>
          </a:xfrm>
        </p:spPr>
        <p:txBody>
          <a:bodyPr>
            <a:normAutofit/>
          </a:bodyPr>
          <a:lstStyle/>
          <a:p>
            <a:pPr marL="0" indent="0">
              <a:buNone/>
            </a:pPr>
            <a:r>
              <a:rPr lang="nl-NL" dirty="0"/>
              <a:t>Moraal gaat over de handelingen en het gedrag die door de maatschappij als wenselijk worden gezien(zeden). Moraal komt van het Latijnse woord </a:t>
            </a:r>
            <a:r>
              <a:rPr lang="nl-NL" dirty="0" err="1"/>
              <a:t>moralis</a:t>
            </a:r>
            <a:r>
              <a:rPr lang="nl-NL" dirty="0"/>
              <a:t>. </a:t>
            </a:r>
          </a:p>
          <a:p>
            <a:pPr lvl="1"/>
            <a:r>
              <a:rPr lang="nl-NL" sz="2400" dirty="0"/>
              <a:t>De moraal geeft dus eigenlijk aan hoe de maatschappij verwacht dat iemand zich gedraagt. </a:t>
            </a:r>
          </a:p>
          <a:p>
            <a:pPr lvl="1"/>
            <a:r>
              <a:rPr lang="nl-NL" sz="2400" dirty="0"/>
              <a:t>Soms is er sprake van een dubbele moraal. </a:t>
            </a:r>
          </a:p>
          <a:p>
            <a:pPr lvl="1"/>
            <a:r>
              <a:rPr lang="nl-NL" sz="2400" dirty="0"/>
              <a:t>De moraal is cultuurgebonden, elke cultuur heeft zijn eigen gewenste gedragingen en handelingen. </a:t>
            </a:r>
          </a:p>
          <a:p>
            <a:pPr lvl="1"/>
            <a:r>
              <a:rPr lang="nl-NL" sz="2400" dirty="0"/>
              <a:t>In de ethiek wordt vaak gediscussieerd over wat nou precies een goede moraal is. </a:t>
            </a:r>
          </a:p>
          <a:p>
            <a:pPr lvl="1"/>
            <a:r>
              <a:rPr lang="nl-NL" sz="2400" dirty="0"/>
              <a:t>Omdat veel mensen verschillende ideeën hebben over wat wenselijk is, is het lastig om duidelijk vast te stellen wat nou precies de moraal is van een bepaalde samenleving.</a:t>
            </a:r>
          </a:p>
        </p:txBody>
      </p:sp>
    </p:spTree>
    <p:extLst>
      <p:ext uri="{BB962C8B-B14F-4D97-AF65-F5344CB8AC3E}">
        <p14:creationId xmlns:p14="http://schemas.microsoft.com/office/powerpoint/2010/main" val="283248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Beginselen zorgethiek</a:t>
            </a:r>
            <a:br>
              <a:rPr lang="nl-NL" dirty="0"/>
            </a:br>
            <a:endParaRPr lang="nl-NL" dirty="0"/>
          </a:p>
        </p:txBody>
      </p:sp>
      <p:sp>
        <p:nvSpPr>
          <p:cNvPr id="3" name="Tijdelijke aanduiding voor inhoud 2"/>
          <p:cNvSpPr>
            <a:spLocks noGrp="1"/>
          </p:cNvSpPr>
          <p:nvPr>
            <p:ph idx="1"/>
          </p:nvPr>
        </p:nvSpPr>
        <p:spPr/>
        <p:txBody>
          <a:bodyPr/>
          <a:lstStyle/>
          <a:p>
            <a:r>
              <a:rPr lang="nl-NL" dirty="0"/>
              <a:t>niet schaden</a:t>
            </a:r>
          </a:p>
          <a:p>
            <a:r>
              <a:rPr lang="nl-NL" dirty="0"/>
              <a:t>weldoen</a:t>
            </a:r>
          </a:p>
          <a:p>
            <a:r>
              <a:rPr lang="nl-NL" dirty="0"/>
              <a:t>autonomie</a:t>
            </a:r>
          </a:p>
          <a:p>
            <a:r>
              <a:rPr lang="nl-NL" dirty="0"/>
              <a:t>rechtvaardigheid</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9745" y="1798381"/>
            <a:ext cx="5836666" cy="3261237"/>
          </a:xfrm>
          <a:prstGeom prst="rect">
            <a:avLst/>
          </a:prstGeom>
        </p:spPr>
      </p:pic>
    </p:spTree>
    <p:extLst>
      <p:ext uri="{BB962C8B-B14F-4D97-AF65-F5344CB8AC3E}">
        <p14:creationId xmlns:p14="http://schemas.microsoft.com/office/powerpoint/2010/main" val="391592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a:t>Ethiek</a:t>
            </a:r>
          </a:p>
        </p:txBody>
      </p:sp>
      <p:sp>
        <p:nvSpPr>
          <p:cNvPr id="14" name="Tijdelijke aanduiding voor inhoud 13"/>
          <p:cNvSpPr>
            <a:spLocks noGrp="1"/>
          </p:cNvSpPr>
          <p:nvPr>
            <p:ph idx="1"/>
          </p:nvPr>
        </p:nvSpPr>
        <p:spPr/>
        <p:txBody>
          <a:bodyPr/>
          <a:lstStyle/>
          <a:p>
            <a:r>
              <a:rPr lang="nl-NL" dirty="0"/>
              <a:t>Het systematisch nadenken over normen en waarden die in handelings- en beslissituaties een rol spelen.</a:t>
            </a:r>
          </a:p>
          <a:p>
            <a:r>
              <a:rPr lang="nl-NL" dirty="0"/>
              <a:t>Daarbij moet een keuze gemaakt worden</a:t>
            </a:r>
          </a:p>
          <a:p>
            <a:r>
              <a:rPr lang="nl-NL" dirty="0"/>
              <a:t>Er kleven aan elk alternatief bezwaren -&gt; ethisch dilemma</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8" y="4133850"/>
            <a:ext cx="2381250" cy="2038350"/>
          </a:xfrm>
          <a:prstGeom prst="rect">
            <a:avLst/>
          </a:prstGeom>
        </p:spPr>
      </p:pic>
    </p:spTree>
    <p:extLst>
      <p:ext uri="{BB962C8B-B14F-4D97-AF65-F5344CB8AC3E}">
        <p14:creationId xmlns:p14="http://schemas.microsoft.com/office/powerpoint/2010/main" val="80604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484F5-43EA-4C2A-959A-A5924C13A472}"/>
              </a:ext>
            </a:extLst>
          </p:cNvPr>
          <p:cNvSpPr>
            <a:spLocks noGrp="1"/>
          </p:cNvSpPr>
          <p:nvPr>
            <p:ph type="title"/>
          </p:nvPr>
        </p:nvSpPr>
        <p:spPr/>
        <p:txBody>
          <a:bodyPr/>
          <a:lstStyle/>
          <a:p>
            <a:r>
              <a:rPr lang="nl-NL" dirty="0"/>
              <a:t>Ethiek bij doelgroepen</a:t>
            </a:r>
          </a:p>
        </p:txBody>
      </p:sp>
      <p:sp>
        <p:nvSpPr>
          <p:cNvPr id="3" name="Tijdelijke aanduiding voor inhoud 2">
            <a:extLst>
              <a:ext uri="{FF2B5EF4-FFF2-40B4-BE49-F238E27FC236}">
                <a16:creationId xmlns:a16="http://schemas.microsoft.com/office/drawing/2014/main" id="{EA098D91-D47B-4D98-8AE0-B708A42A03F7}"/>
              </a:ext>
            </a:extLst>
          </p:cNvPr>
          <p:cNvSpPr>
            <a:spLocks noGrp="1"/>
          </p:cNvSpPr>
          <p:nvPr>
            <p:ph idx="1"/>
          </p:nvPr>
        </p:nvSpPr>
        <p:spPr/>
        <p:txBody>
          <a:bodyPr>
            <a:normAutofit/>
          </a:bodyPr>
          <a:lstStyle/>
          <a:p>
            <a:pPr lvl="0"/>
            <a:r>
              <a:rPr lang="nl-NL" dirty="0">
                <a:solidFill>
                  <a:prstClr val="white"/>
                </a:solidFill>
              </a:rPr>
              <a:t>Vrijheidsbeperkende maatregelen</a:t>
            </a:r>
          </a:p>
          <a:p>
            <a:pPr lvl="1"/>
            <a:r>
              <a:rPr lang="nl-NL" sz="2400" dirty="0">
                <a:solidFill>
                  <a:prstClr val="white"/>
                </a:solidFill>
              </a:rPr>
              <a:t>Isoleren / opsluiten / fixeren / </a:t>
            </a:r>
          </a:p>
          <a:p>
            <a:pPr lvl="1"/>
            <a:r>
              <a:rPr lang="nl-NL" sz="2400" dirty="0" err="1">
                <a:solidFill>
                  <a:prstClr val="white"/>
                </a:solidFill>
              </a:rPr>
              <a:t>Domotica</a:t>
            </a:r>
            <a:r>
              <a:rPr lang="nl-NL" sz="2400" dirty="0">
                <a:solidFill>
                  <a:prstClr val="white"/>
                </a:solidFill>
              </a:rPr>
              <a:t> / rolstoel op rem / deur dementieafdeling op slot</a:t>
            </a:r>
          </a:p>
          <a:p>
            <a:r>
              <a:rPr lang="nl-NL" dirty="0"/>
              <a:t>Levensbeëindiging</a:t>
            </a:r>
          </a:p>
          <a:p>
            <a:pPr lvl="1"/>
            <a:r>
              <a:rPr lang="nl-NL" sz="2400" dirty="0"/>
              <a:t>Euthanasie / zelfdoding</a:t>
            </a:r>
          </a:p>
          <a:p>
            <a:r>
              <a:rPr lang="nl-NL" dirty="0"/>
              <a:t>Privacybescherming</a:t>
            </a:r>
          </a:p>
          <a:p>
            <a:pPr lvl="1"/>
            <a:r>
              <a:rPr lang="nl-NL" sz="2400" dirty="0"/>
              <a:t>Privacy versus gevaar cliënt/omgeving</a:t>
            </a:r>
          </a:p>
          <a:p>
            <a:endParaRPr lang="nl-NL" dirty="0"/>
          </a:p>
        </p:txBody>
      </p:sp>
    </p:spTree>
    <p:extLst>
      <p:ext uri="{BB962C8B-B14F-4D97-AF65-F5344CB8AC3E}">
        <p14:creationId xmlns:p14="http://schemas.microsoft.com/office/powerpoint/2010/main" val="68146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Ethiek…</a:t>
            </a:r>
          </a:p>
        </p:txBody>
      </p:sp>
      <p:sp>
        <p:nvSpPr>
          <p:cNvPr id="3" name="Tijdelijke aanduiding voor inhoud 2"/>
          <p:cNvSpPr>
            <a:spLocks noGrp="1"/>
          </p:cNvSpPr>
          <p:nvPr>
            <p:ph idx="1"/>
          </p:nvPr>
        </p:nvSpPr>
        <p:spPr/>
        <p:txBody>
          <a:bodyPr/>
          <a:lstStyle/>
          <a:p>
            <a:pPr marL="0" indent="0">
              <a:buNone/>
            </a:pPr>
            <a:r>
              <a:rPr lang="nl-NL" dirty="0"/>
              <a:t> Wat is ethiek?</a:t>
            </a:r>
          </a:p>
          <a:p>
            <a:pPr marL="0" indent="0">
              <a:buNone/>
            </a:pPr>
            <a:endParaRPr lang="nl-NL" dirty="0"/>
          </a:p>
          <a:p>
            <a:pPr lvl="0"/>
            <a:r>
              <a:rPr lang="nl-NL" b="1" dirty="0">
                <a:solidFill>
                  <a:prstClr val="white"/>
                </a:solidFill>
              </a:rPr>
              <a:t>Ethiek</a:t>
            </a:r>
            <a:r>
              <a:rPr lang="nl-NL" dirty="0">
                <a:solidFill>
                  <a:prstClr val="white"/>
                </a:solidFill>
              </a:rPr>
              <a:t> is nadenken over goed handelen. </a:t>
            </a:r>
          </a:p>
          <a:p>
            <a:pPr lvl="0"/>
            <a:r>
              <a:rPr lang="nl-NL" dirty="0">
                <a:solidFill>
                  <a:prstClr val="white"/>
                </a:solidFill>
              </a:rPr>
              <a:t>Centraal staat de vraag naar </a:t>
            </a:r>
            <a:r>
              <a:rPr lang="nl-NL" b="1" dirty="0">
                <a:solidFill>
                  <a:prstClr val="white"/>
                </a:solidFill>
              </a:rPr>
              <a:t>wat</a:t>
            </a:r>
            <a:r>
              <a:rPr lang="nl-NL" dirty="0">
                <a:solidFill>
                  <a:prstClr val="white"/>
                </a:solidFill>
              </a:rPr>
              <a:t> goed is om te doen in concrete situaties. </a:t>
            </a:r>
          </a:p>
          <a:p>
            <a:pPr lvl="0"/>
            <a:r>
              <a:rPr lang="nl-NL" dirty="0">
                <a:solidFill>
                  <a:prstClr val="white"/>
                </a:solidFill>
              </a:rPr>
              <a:t>Van oudsher is </a:t>
            </a:r>
            <a:r>
              <a:rPr lang="nl-NL" b="1" dirty="0">
                <a:solidFill>
                  <a:prstClr val="white"/>
                </a:solidFill>
              </a:rPr>
              <a:t>ethiek</a:t>
            </a:r>
            <a:r>
              <a:rPr lang="nl-NL" dirty="0">
                <a:solidFill>
                  <a:prstClr val="white"/>
                </a:solidFill>
              </a:rPr>
              <a:t> een onderdeel van de filosofie. </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96116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BAEC4-1229-424D-B07A-99D6FEBBC9AB}"/>
              </a:ext>
            </a:extLst>
          </p:cNvPr>
          <p:cNvSpPr>
            <a:spLocks noGrp="1"/>
          </p:cNvSpPr>
          <p:nvPr>
            <p:ph type="title"/>
          </p:nvPr>
        </p:nvSpPr>
        <p:spPr/>
        <p:txBody>
          <a:bodyPr/>
          <a:lstStyle/>
          <a:p>
            <a:r>
              <a:rPr lang="nl-NL" dirty="0"/>
              <a:t>Ethiek bij doelgroepen</a:t>
            </a:r>
          </a:p>
        </p:txBody>
      </p:sp>
      <p:sp>
        <p:nvSpPr>
          <p:cNvPr id="3" name="Tijdelijke aanduiding voor inhoud 2">
            <a:extLst>
              <a:ext uri="{FF2B5EF4-FFF2-40B4-BE49-F238E27FC236}">
                <a16:creationId xmlns:a16="http://schemas.microsoft.com/office/drawing/2014/main" id="{37A56EB1-F2C5-418D-9788-2E21058DC1EF}"/>
              </a:ext>
            </a:extLst>
          </p:cNvPr>
          <p:cNvSpPr>
            <a:spLocks noGrp="1"/>
          </p:cNvSpPr>
          <p:nvPr>
            <p:ph idx="1"/>
          </p:nvPr>
        </p:nvSpPr>
        <p:spPr/>
        <p:txBody>
          <a:bodyPr>
            <a:normAutofit lnSpcReduction="10000"/>
          </a:bodyPr>
          <a:lstStyle/>
          <a:p>
            <a:r>
              <a:rPr lang="nl-NL" dirty="0"/>
              <a:t>Keuzevrijheid versus draagkracht</a:t>
            </a:r>
          </a:p>
          <a:p>
            <a:pPr lvl="1"/>
            <a:r>
              <a:rPr lang="nl-NL" sz="2400" dirty="0"/>
              <a:t>Eten, drinken, vrijetijdsbesteding</a:t>
            </a:r>
          </a:p>
          <a:p>
            <a:r>
              <a:rPr lang="nl-NL" dirty="0"/>
              <a:t>Kinderwens</a:t>
            </a:r>
          </a:p>
          <a:p>
            <a:pPr lvl="1"/>
            <a:r>
              <a:rPr lang="nl-NL" sz="2400" dirty="0"/>
              <a:t>Mensen met LVB en kinderwens</a:t>
            </a:r>
          </a:p>
          <a:p>
            <a:pPr lvl="1"/>
            <a:r>
              <a:rPr lang="nl-NL" sz="2400" dirty="0"/>
              <a:t>Kinderen krijgen én kinderen opvoeden</a:t>
            </a:r>
          </a:p>
          <a:p>
            <a:pPr lvl="1"/>
            <a:r>
              <a:rPr lang="nl-NL" sz="1900" dirty="0">
                <a:hlinkClick r:id="rId2"/>
              </a:rPr>
              <a:t>https://kassa.bnnvara.nl/media/363879</a:t>
            </a:r>
            <a:endParaRPr lang="nl-NL" sz="1900" dirty="0"/>
          </a:p>
          <a:p>
            <a:r>
              <a:rPr lang="nl-NL" dirty="0"/>
              <a:t>Ongewenst gedrag</a:t>
            </a:r>
          </a:p>
          <a:p>
            <a:pPr lvl="1"/>
            <a:r>
              <a:rPr lang="nl-NL" sz="2400" dirty="0"/>
              <a:t>Agressie / ongewenste seksuele intimiteiten</a:t>
            </a:r>
          </a:p>
          <a:p>
            <a:pPr lvl="1"/>
            <a:r>
              <a:rPr lang="nl-NL" sz="2400" dirty="0"/>
              <a:t>Jouw grenzen / ziekte cliënt</a:t>
            </a:r>
          </a:p>
          <a:p>
            <a:r>
              <a:rPr lang="nl-NL" sz="1800" dirty="0">
                <a:hlinkClick r:id="rId3"/>
              </a:rPr>
              <a:t>https://www.zorgethiek.nu/categorie/casus</a:t>
            </a:r>
            <a:endParaRPr lang="nl-NL" sz="1800" dirty="0"/>
          </a:p>
        </p:txBody>
      </p:sp>
    </p:spTree>
    <p:extLst>
      <p:ext uri="{BB962C8B-B14F-4D97-AF65-F5344CB8AC3E}">
        <p14:creationId xmlns:p14="http://schemas.microsoft.com/office/powerpoint/2010/main" val="81231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…Stappenplan ethisch dilemma…</a:t>
            </a:r>
          </a:p>
        </p:txBody>
      </p:sp>
      <p:sp>
        <p:nvSpPr>
          <p:cNvPr id="3" name="Tijdelijke aanduiding voor inhoud 2"/>
          <p:cNvSpPr>
            <a:spLocks noGrp="1"/>
          </p:cNvSpPr>
          <p:nvPr>
            <p:ph idx="1"/>
          </p:nvPr>
        </p:nvSpPr>
        <p:spPr/>
        <p:txBody>
          <a:bodyPr/>
          <a:lstStyle/>
          <a:p>
            <a:endParaRPr lang="nl-NL" dirty="0"/>
          </a:p>
          <a:p>
            <a:r>
              <a:rPr lang="nl-NL" dirty="0"/>
              <a:t>Stap 1. situatie beschrijving</a:t>
            </a:r>
          </a:p>
          <a:p>
            <a:r>
              <a:rPr lang="nl-NL" dirty="0"/>
              <a:t>Stap 2. analyse</a:t>
            </a:r>
          </a:p>
          <a:p>
            <a:r>
              <a:rPr lang="nl-NL" dirty="0"/>
              <a:t>Stap 3. afweging keuzes</a:t>
            </a:r>
          </a:p>
          <a:p>
            <a:r>
              <a:rPr lang="nl-NL" dirty="0"/>
              <a:t>Stap 4. besluitvorming en evaluatie</a:t>
            </a:r>
          </a:p>
        </p:txBody>
      </p:sp>
    </p:spTree>
    <p:extLst>
      <p:ext uri="{BB962C8B-B14F-4D97-AF65-F5344CB8AC3E}">
        <p14:creationId xmlns:p14="http://schemas.microsoft.com/office/powerpoint/2010/main" val="26424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64D96-372C-4B32-9262-647F520D77B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61E6DF4-46F2-4F3C-B9D1-9BC8C04029A8}"/>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lgn="ctr">
              <a:buNone/>
            </a:pPr>
            <a:r>
              <a:rPr lang="nl-NL" sz="4000" dirty="0"/>
              <a:t>Mag je ‘knoeien’ met het </a:t>
            </a:r>
            <a:r>
              <a:rPr lang="nl-NL" sz="4000" dirty="0" err="1"/>
              <a:t>dna</a:t>
            </a:r>
            <a:r>
              <a:rPr lang="nl-NL" sz="4000" dirty="0"/>
              <a:t> van baby’s?</a:t>
            </a:r>
          </a:p>
        </p:txBody>
      </p:sp>
    </p:spTree>
    <p:extLst>
      <p:ext uri="{BB962C8B-B14F-4D97-AF65-F5344CB8AC3E}">
        <p14:creationId xmlns:p14="http://schemas.microsoft.com/office/powerpoint/2010/main" val="27195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situatiebeschrijving</a:t>
            </a:r>
          </a:p>
        </p:txBody>
      </p:sp>
      <p:sp>
        <p:nvSpPr>
          <p:cNvPr id="3" name="Tijdelijke aanduiding voor inhoud 2"/>
          <p:cNvSpPr>
            <a:spLocks noGrp="1"/>
          </p:cNvSpPr>
          <p:nvPr>
            <p:ph idx="1"/>
          </p:nvPr>
        </p:nvSpPr>
        <p:spPr/>
        <p:txBody>
          <a:bodyPr/>
          <a:lstStyle/>
          <a:p>
            <a:pPr marL="0" indent="0">
              <a:buNone/>
            </a:pPr>
            <a:r>
              <a:rPr lang="nl-NL" dirty="0"/>
              <a:t>Bij deze stap beschrijf je kort en duidelijk de uitgangssituatie</a:t>
            </a:r>
          </a:p>
          <a:p>
            <a:r>
              <a:rPr lang="nl-NL" dirty="0"/>
              <a:t>Wat is de aanleiding voor het dilemma?</a:t>
            </a:r>
          </a:p>
          <a:p>
            <a:r>
              <a:rPr lang="nl-NL" dirty="0"/>
              <a:t>Wie zijn de betrokkenen, wat is hun ril?</a:t>
            </a:r>
          </a:p>
          <a:p>
            <a:r>
              <a:rPr lang="nl-NL" dirty="0"/>
              <a:t>Wie heeft welk dilemma?</a:t>
            </a:r>
          </a:p>
          <a:p>
            <a:r>
              <a:rPr lang="nl-NL" dirty="0"/>
              <a:t>heb je voldoende feitenkennis? </a:t>
            </a:r>
          </a:p>
          <a:p>
            <a:r>
              <a:rPr lang="nl-NL" dirty="0"/>
              <a:t>Is het dossier voldoende duidelijk en heb je duidelijk onderscheid gemaakt tussen feitelijke -, normatieve - en subjectieve beweringen?</a:t>
            </a:r>
          </a:p>
        </p:txBody>
      </p:sp>
    </p:spTree>
    <p:extLst>
      <p:ext uri="{BB962C8B-B14F-4D97-AF65-F5344CB8AC3E}">
        <p14:creationId xmlns:p14="http://schemas.microsoft.com/office/powerpoint/2010/main" val="26311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2: analyse</a:t>
            </a:r>
          </a:p>
        </p:txBody>
      </p:sp>
      <p:sp>
        <p:nvSpPr>
          <p:cNvPr id="3" name="Tijdelijke aanduiding voor inhoud 2"/>
          <p:cNvSpPr>
            <a:spLocks noGrp="1"/>
          </p:cNvSpPr>
          <p:nvPr>
            <p:ph idx="1"/>
          </p:nvPr>
        </p:nvSpPr>
        <p:spPr/>
        <p:txBody>
          <a:bodyPr>
            <a:normAutofit lnSpcReduction="10000"/>
          </a:bodyPr>
          <a:lstStyle/>
          <a:p>
            <a:r>
              <a:rPr lang="nl-NL" dirty="0"/>
              <a:t>wat zijn jouw handelingsmogelijkheden; wat zijn daar de voor- en nadelen van? (let op wettelijke kaders + professionele richtlijnen) </a:t>
            </a:r>
          </a:p>
          <a:p>
            <a:pPr marL="0" indent="0" algn="ctr">
              <a:buNone/>
            </a:pPr>
            <a:r>
              <a:rPr lang="nl-NL" i="1" dirty="0"/>
              <a:t>het is belangrijk om al brainstormend zoveel mogelijk handelingsmogelijkheden te inventariseren</a:t>
            </a:r>
            <a:r>
              <a:rPr lang="nl-NL" dirty="0"/>
              <a:t>. </a:t>
            </a:r>
          </a:p>
          <a:p>
            <a:r>
              <a:rPr lang="nl-NL" dirty="0"/>
              <a:t>welke waarden en normen spelen een rol in dit dilemma? Voor jou en voor betrokkenen? </a:t>
            </a:r>
          </a:p>
          <a:p>
            <a:r>
              <a:rPr lang="nl-NL" dirty="0"/>
              <a:t>welke belangen spelen een rol in dit dilemma? Voor jou en voor betrokkenen? </a:t>
            </a:r>
          </a:p>
          <a:p>
            <a:r>
              <a:rPr lang="nl-NL" dirty="0"/>
              <a:t>welke artikelen van de beroepscode spelen een rol in dit dilemma? Wat zeggen ze over dit dilemma? (vaak veel meer dan wordt verondersteld) </a:t>
            </a:r>
          </a:p>
        </p:txBody>
      </p:sp>
    </p:spTree>
    <p:extLst>
      <p:ext uri="{BB962C8B-B14F-4D97-AF65-F5344CB8AC3E}">
        <p14:creationId xmlns:p14="http://schemas.microsoft.com/office/powerpoint/2010/main" val="105305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Stap 3: afweging keuzes </a:t>
            </a:r>
            <a:br>
              <a:rPr lang="nl-NL" dirty="0"/>
            </a:br>
            <a:r>
              <a:rPr lang="nl-NL" dirty="0"/>
              <a:t>Stap 4: besluitvorming en evaluatie</a:t>
            </a:r>
          </a:p>
        </p:txBody>
      </p:sp>
      <p:sp>
        <p:nvSpPr>
          <p:cNvPr id="3" name="Tijdelijke aanduiding voor inhoud 2"/>
          <p:cNvSpPr>
            <a:spLocks noGrp="1"/>
          </p:cNvSpPr>
          <p:nvPr>
            <p:ph idx="1"/>
          </p:nvPr>
        </p:nvSpPr>
        <p:spPr/>
        <p:txBody>
          <a:bodyPr>
            <a:normAutofit fontScale="92500"/>
          </a:bodyPr>
          <a:lstStyle/>
          <a:p>
            <a:r>
              <a:rPr lang="nl-NL" dirty="0"/>
              <a:t>welke rangorde van waarden &amp; normen en belangen stel je vast? </a:t>
            </a:r>
          </a:p>
          <a:p>
            <a:r>
              <a:rPr lang="nl-NL" dirty="0"/>
              <a:t>naar welke beslissing neig je (wat weegt het zwaarst?) en hoe is deze beslissing te verantwoorden?  </a:t>
            </a:r>
          </a:p>
          <a:p>
            <a:pPr lvl="1"/>
            <a:r>
              <a:rPr lang="nl-NL" sz="2400" dirty="0"/>
              <a:t>welke alternatieven zijn er en heb je die voldoende meegewogen?  </a:t>
            </a:r>
          </a:p>
          <a:p>
            <a:pPr lvl="1"/>
            <a:r>
              <a:rPr lang="nl-NL" sz="2400" dirty="0"/>
              <a:t>als het mij zelf betrof, zou ik de oplossing kunnen accepteren? (principe van wederkerigheid / </a:t>
            </a:r>
            <a:r>
              <a:rPr lang="nl-NL" sz="2400" dirty="0" err="1"/>
              <a:t>Immanueal</a:t>
            </a:r>
            <a:r>
              <a:rPr lang="nl-NL" sz="2400" dirty="0"/>
              <a:t> Kant: categorisch imperatief </a:t>
            </a:r>
            <a:r>
              <a:rPr lang="nl-NL" sz="2400" dirty="0">
                <a:sym typeface="Wingdings" panose="05000000000000000000" pitchFamily="2" charset="2"/>
              </a:rPr>
              <a:t> </a:t>
            </a:r>
            <a:r>
              <a:rPr lang="nl-NL" sz="2400" dirty="0"/>
              <a:t>)  </a:t>
            </a:r>
          </a:p>
          <a:p>
            <a:pPr lvl="1"/>
            <a:r>
              <a:rPr lang="nl-NL" sz="2400" dirty="0"/>
              <a:t>zou je andere cliënten op dezelfde wijze behandelen? (principe van gelijkheid)  </a:t>
            </a:r>
          </a:p>
          <a:p>
            <a:pPr lvl="1"/>
            <a:r>
              <a:rPr lang="nl-NL" sz="2400" dirty="0"/>
              <a:t>heb je voldoende overlegd met collega’s? (moreel beraad) </a:t>
            </a:r>
          </a:p>
          <a:p>
            <a:r>
              <a:rPr lang="nl-NL" dirty="0"/>
              <a:t>wat is je besluit? Verantwoord je besluit/handelen tegenover de cliënt. </a:t>
            </a:r>
          </a:p>
        </p:txBody>
      </p:sp>
    </p:spTree>
    <p:extLst>
      <p:ext uri="{BB962C8B-B14F-4D97-AF65-F5344CB8AC3E}">
        <p14:creationId xmlns:p14="http://schemas.microsoft.com/office/powerpoint/2010/main" val="422630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3C10C-9416-4EE3-AE0B-EA2D0BE61D57}"/>
              </a:ext>
            </a:extLst>
          </p:cNvPr>
          <p:cNvSpPr>
            <a:spLocks noGrp="1"/>
          </p:cNvSpPr>
          <p:nvPr>
            <p:ph type="title"/>
          </p:nvPr>
        </p:nvSpPr>
        <p:spPr/>
        <p:txBody>
          <a:bodyPr/>
          <a:lstStyle/>
          <a:p>
            <a:r>
              <a:rPr lang="nl-NL" dirty="0"/>
              <a:t>Opdracht vandaag</a:t>
            </a:r>
          </a:p>
        </p:txBody>
      </p:sp>
      <p:sp>
        <p:nvSpPr>
          <p:cNvPr id="3" name="Tijdelijke aanduiding voor inhoud 2">
            <a:extLst>
              <a:ext uri="{FF2B5EF4-FFF2-40B4-BE49-F238E27FC236}">
                <a16:creationId xmlns:a16="http://schemas.microsoft.com/office/drawing/2014/main" id="{4C8BF8D6-5A5E-4781-A388-61E777EF74C5}"/>
              </a:ext>
            </a:extLst>
          </p:cNvPr>
          <p:cNvSpPr>
            <a:spLocks noGrp="1"/>
          </p:cNvSpPr>
          <p:nvPr>
            <p:ph idx="1"/>
          </p:nvPr>
        </p:nvSpPr>
        <p:spPr/>
        <p:txBody>
          <a:bodyPr>
            <a:normAutofit/>
          </a:bodyPr>
          <a:lstStyle/>
          <a:p>
            <a:pPr marL="0" indent="0">
              <a:buNone/>
            </a:pPr>
            <a:r>
              <a:rPr lang="nl-NL" dirty="0"/>
              <a:t>1 Bedenk welke ethische dilemma’s je privé of tijdens je stage bent tegengekomen. Kies er één uit.</a:t>
            </a:r>
          </a:p>
          <a:p>
            <a:pPr marL="0" indent="0">
              <a:buNone/>
            </a:pPr>
            <a:r>
              <a:rPr lang="nl-NL" dirty="0"/>
              <a:t>2 Deel de hele groep onder in </a:t>
            </a:r>
            <a:r>
              <a:rPr lang="nl-NL" dirty="0" err="1"/>
              <a:t>subgroepjes</a:t>
            </a:r>
            <a:r>
              <a:rPr lang="nl-NL" dirty="0"/>
              <a:t> van vier studenten die ethische dilemma’s hebben gekozen. Zo ontstaat er bijvoorbeeld een groepje ‘euthanasie’, een groepje ‘wel of niet behandelingen’, ‘ongewenst gedrag’, ‘kinderwens’, ‘vrijheid beperkende maatregelen’ enzovoort.</a:t>
            </a:r>
          </a:p>
          <a:p>
            <a:pPr marL="0" indent="0">
              <a:buNone/>
            </a:pPr>
            <a:r>
              <a:rPr lang="nl-NL" dirty="0"/>
              <a:t>3 Vertel binnen je groepje wanneer je dit ethische dilemma bent tegengekomen.</a:t>
            </a:r>
          </a:p>
        </p:txBody>
      </p:sp>
    </p:spTree>
    <p:extLst>
      <p:ext uri="{BB962C8B-B14F-4D97-AF65-F5344CB8AC3E}">
        <p14:creationId xmlns:p14="http://schemas.microsoft.com/office/powerpoint/2010/main" val="43894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35894-FF18-4207-8AEB-E4061DE12B3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1049493-C06B-4E15-BFAF-D63FDE40CEF1}"/>
              </a:ext>
            </a:extLst>
          </p:cNvPr>
          <p:cNvSpPr>
            <a:spLocks noGrp="1"/>
          </p:cNvSpPr>
          <p:nvPr>
            <p:ph idx="1"/>
          </p:nvPr>
        </p:nvSpPr>
        <p:spPr/>
        <p:txBody>
          <a:bodyPr/>
          <a:lstStyle/>
          <a:p>
            <a:pPr marL="0" indent="0">
              <a:buNone/>
            </a:pPr>
            <a:r>
              <a:rPr lang="nl-NL" dirty="0"/>
              <a:t>4 Bedenk samen, aan de hand van jullie eigen ervaringen, een algemeen advies voor jullie soort ethische dilemma’s. Hoe kun je het beste omgaan met dit soort ethische dilemma’s?</a:t>
            </a:r>
          </a:p>
          <a:p>
            <a:pPr marL="0" indent="0">
              <a:buNone/>
            </a:pPr>
            <a:r>
              <a:rPr lang="nl-NL" dirty="0"/>
              <a:t>Maak hierbij gebruik van het stappenplan.</a:t>
            </a:r>
          </a:p>
          <a:p>
            <a:pPr marL="0" indent="0">
              <a:buNone/>
            </a:pPr>
            <a:r>
              <a:rPr lang="nl-NL" dirty="0"/>
              <a:t>5 Elk groepje presenteert dit advies aan de hele groep. De groep mag kritische vragen stellen. Zoals: waarom ben je tot die oplossing gekomen?</a:t>
            </a:r>
          </a:p>
          <a:p>
            <a:endParaRPr lang="nl-NL" dirty="0"/>
          </a:p>
        </p:txBody>
      </p:sp>
    </p:spTree>
    <p:extLst>
      <p:ext uri="{BB962C8B-B14F-4D97-AF65-F5344CB8AC3E}">
        <p14:creationId xmlns:p14="http://schemas.microsoft.com/office/powerpoint/2010/main" val="309879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Veel voorkomede kwesties…</a:t>
            </a:r>
          </a:p>
        </p:txBody>
      </p:sp>
      <p:sp>
        <p:nvSpPr>
          <p:cNvPr id="3" name="Tijdelijke aanduiding voor inhoud 2"/>
          <p:cNvSpPr>
            <a:spLocks noGrp="1"/>
          </p:cNvSpPr>
          <p:nvPr>
            <p:ph idx="1"/>
          </p:nvPr>
        </p:nvSpPr>
        <p:spPr/>
        <p:txBody>
          <a:bodyPr/>
          <a:lstStyle/>
          <a:p>
            <a:r>
              <a:rPr lang="nl-NL" dirty="0"/>
              <a:t>Privacybescherming</a:t>
            </a:r>
          </a:p>
          <a:p>
            <a:r>
              <a:rPr lang="nl-NL" dirty="0"/>
              <a:t>Keuzevrijheid </a:t>
            </a:r>
            <a:r>
              <a:rPr lang="nl-NL" dirty="0" err="1"/>
              <a:t>vs</a:t>
            </a:r>
            <a:r>
              <a:rPr lang="nl-NL" dirty="0"/>
              <a:t> draagkracht</a:t>
            </a:r>
          </a:p>
          <a:p>
            <a:r>
              <a:rPr lang="nl-NL" dirty="0"/>
              <a:t>Ongewenst gedrag.</a:t>
            </a:r>
          </a:p>
          <a:p>
            <a:endParaRPr lang="nl-NL" dirty="0"/>
          </a:p>
          <a:p>
            <a:r>
              <a:rPr lang="nl-NL" dirty="0"/>
              <a:t>Lees blz. 320 t/m 323</a:t>
            </a:r>
          </a:p>
          <a:p>
            <a:endParaRPr lang="nl-NL" dirty="0"/>
          </a:p>
        </p:txBody>
      </p:sp>
    </p:spTree>
    <p:extLst>
      <p:ext uri="{BB962C8B-B14F-4D97-AF65-F5344CB8AC3E}">
        <p14:creationId xmlns:p14="http://schemas.microsoft.com/office/powerpoint/2010/main" val="321894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Kaders van ethische kwesties…</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Veel ethische kwesties zijn gekaderd en of geregeld.</a:t>
            </a:r>
          </a:p>
          <a:p>
            <a:endParaRPr lang="nl-NL" dirty="0"/>
          </a:p>
          <a:p>
            <a:r>
              <a:rPr lang="nl-NL" dirty="0"/>
              <a:t>Wetgeving</a:t>
            </a:r>
          </a:p>
          <a:p>
            <a:r>
              <a:rPr lang="nl-NL" dirty="0"/>
              <a:t>Protocollen richtlijnen</a:t>
            </a:r>
          </a:p>
          <a:p>
            <a:r>
              <a:rPr lang="nl-NL" dirty="0"/>
              <a:t>Arbeidsovereenkomst</a:t>
            </a:r>
          </a:p>
          <a:p>
            <a:r>
              <a:rPr lang="nl-NL" dirty="0"/>
              <a:t>Beroepsethiek.</a:t>
            </a:r>
          </a:p>
          <a:p>
            <a:endParaRPr lang="nl-NL" dirty="0"/>
          </a:p>
          <a:p>
            <a:pPr marL="0" indent="0">
              <a:buNone/>
            </a:pPr>
            <a:r>
              <a:rPr lang="nl-NL" dirty="0"/>
              <a:t>Opdracht. Geeft bij de bovenstaande voorbeelden.</a:t>
            </a:r>
          </a:p>
        </p:txBody>
      </p:sp>
    </p:spTree>
    <p:extLst>
      <p:ext uri="{BB962C8B-B14F-4D97-AF65-F5344CB8AC3E}">
        <p14:creationId xmlns:p14="http://schemas.microsoft.com/office/powerpoint/2010/main" val="143813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799" dirty="0">
                <a:latin typeface="Calibri" panose="020F0502020204030204"/>
                <a:ea typeface="+mn-ea"/>
                <a:cs typeface="+mn-cs"/>
              </a:rPr>
              <a:t>De Griekse wijsgeer Socrates (470-399 v Chr.) geldt als grondlegger van deze discipline.</a:t>
            </a:r>
            <a:endParaRPr lang="nl-NL" dirty="0"/>
          </a:p>
        </p:txBody>
      </p:sp>
      <p:pic>
        <p:nvPicPr>
          <p:cNvPr id="4" name="Tijdelijke aanduiding voor inhoud 3"/>
          <p:cNvPicPr>
            <a:picLocks noGrp="1" noChangeAspect="1"/>
          </p:cNvPicPr>
          <p:nvPr>
            <p:ph sz="half" idx="1"/>
          </p:nvPr>
        </p:nvPicPr>
        <p:blipFill>
          <a:blip r:embed="rId2"/>
          <a:stretch>
            <a:fillRect/>
          </a:stretch>
        </p:blipFill>
        <p:spPr>
          <a:xfrm>
            <a:off x="7246541" y="1691141"/>
            <a:ext cx="3980468" cy="4485105"/>
          </a:xfrm>
          <a:prstGeom prst="rect">
            <a:avLst/>
          </a:prstGeom>
        </p:spPr>
      </p:pic>
      <p:sp>
        <p:nvSpPr>
          <p:cNvPr id="5" name="Tijdelijke aanduiding voor inhoud 4"/>
          <p:cNvSpPr>
            <a:spLocks noGrp="1"/>
          </p:cNvSpPr>
          <p:nvPr>
            <p:ph sz="half" idx="2"/>
          </p:nvPr>
        </p:nvSpPr>
        <p:spPr>
          <a:xfrm>
            <a:off x="1321560" y="1826041"/>
            <a:ext cx="5180251" cy="4350205"/>
          </a:xfrm>
        </p:spPr>
        <p:txBody>
          <a:bodyPr>
            <a:normAutofit/>
          </a:bodyPr>
          <a:lstStyle/>
          <a:p>
            <a:r>
              <a:rPr lang="nl-NL" dirty="0"/>
              <a:t>Het streven naar kennis en wijsheid. </a:t>
            </a:r>
          </a:p>
          <a:p>
            <a:r>
              <a:rPr lang="nl-NL" dirty="0"/>
              <a:t>(wetenschappelijke) zoektocht naar de aard van de dingen. </a:t>
            </a:r>
          </a:p>
          <a:p>
            <a:r>
              <a:rPr lang="nl-NL" dirty="0"/>
              <a:t>Levensbeschouwing en tracht antwoord te geven op (levens)vragen als: Wat is de zin van het leven?  </a:t>
            </a:r>
          </a:p>
        </p:txBody>
      </p:sp>
    </p:spTree>
    <p:extLst>
      <p:ext uri="{BB962C8B-B14F-4D97-AF65-F5344CB8AC3E}">
        <p14:creationId xmlns:p14="http://schemas.microsoft.com/office/powerpoint/2010/main" val="40771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Beroepsethiek…</a:t>
            </a:r>
          </a:p>
        </p:txBody>
      </p:sp>
      <p:sp>
        <p:nvSpPr>
          <p:cNvPr id="3" name="Tijdelijke aanduiding voor inhoud 2"/>
          <p:cNvSpPr>
            <a:spLocks noGrp="1"/>
          </p:cNvSpPr>
          <p:nvPr>
            <p:ph idx="1"/>
          </p:nvPr>
        </p:nvSpPr>
        <p:spPr/>
        <p:txBody>
          <a:bodyPr/>
          <a:lstStyle/>
          <a:p>
            <a:r>
              <a:rPr lang="nl-NL" dirty="0"/>
              <a:t>afspraken of ongeschreven regels, </a:t>
            </a:r>
          </a:p>
          <a:p>
            <a:r>
              <a:rPr lang="nl-NL" dirty="0"/>
              <a:t>normen en waarden.</a:t>
            </a:r>
          </a:p>
          <a:p>
            <a:pPr marL="0" indent="0">
              <a:buNone/>
            </a:pPr>
            <a:r>
              <a:rPr lang="nl-NL" dirty="0"/>
              <a:t>die je kunnen helpen te bepalen wat je wel en wat je niet moet doen in situaties waarin het geweten een rol speelt. </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408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is beroepsethiek zo belangrijk…?</a:t>
            </a:r>
          </a:p>
        </p:txBody>
      </p:sp>
      <p:sp>
        <p:nvSpPr>
          <p:cNvPr id="3" name="Tijdelijke aanduiding voor inhoud 2"/>
          <p:cNvSpPr>
            <a:spLocks noGrp="1"/>
          </p:cNvSpPr>
          <p:nvPr>
            <p:ph idx="1"/>
          </p:nvPr>
        </p:nvSpPr>
        <p:spPr/>
        <p:txBody>
          <a:bodyPr/>
          <a:lstStyle/>
          <a:p>
            <a:r>
              <a:rPr lang="nl-NL" dirty="0"/>
              <a:t>Professioneel handelen</a:t>
            </a:r>
          </a:p>
          <a:p>
            <a:r>
              <a:rPr lang="nl-NL" dirty="0"/>
              <a:t>Beschermen van privacy (cliënten)</a:t>
            </a:r>
          </a:p>
          <a:p>
            <a:r>
              <a:rPr lang="nl-NL" dirty="0"/>
              <a:t>Loyaliteit</a:t>
            </a:r>
          </a:p>
          <a:p>
            <a:r>
              <a:rPr lang="nl-NL" dirty="0"/>
              <a:t>Aanspraken op gewenst en ongewenst gedrag</a:t>
            </a:r>
          </a:p>
          <a:p>
            <a:r>
              <a:rPr lang="nl-NL" dirty="0"/>
              <a:t>Vakkennis. </a:t>
            </a:r>
          </a:p>
          <a:p>
            <a:r>
              <a:rPr lang="nl-NL" dirty="0"/>
              <a:t>Respectvol bejegening.</a:t>
            </a:r>
          </a:p>
          <a:p>
            <a:endParaRPr lang="nl-NL" dirty="0"/>
          </a:p>
        </p:txBody>
      </p:sp>
    </p:spTree>
    <p:extLst>
      <p:ext uri="{BB962C8B-B14F-4D97-AF65-F5344CB8AC3E}">
        <p14:creationId xmlns:p14="http://schemas.microsoft.com/office/powerpoint/2010/main" val="319235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1"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17038-450B-49BA-BD0B-75F75571B463}"/>
              </a:ext>
            </a:extLst>
          </p:cNvPr>
          <p:cNvSpPr>
            <a:spLocks noGrp="1"/>
          </p:cNvSpPr>
          <p:nvPr>
            <p:ph type="title"/>
          </p:nvPr>
        </p:nvSpPr>
        <p:spPr/>
        <p:txBody>
          <a:bodyPr/>
          <a:lstStyle/>
          <a:p>
            <a:r>
              <a:rPr lang="nl-NL" dirty="0"/>
              <a:t>Ethiek = bepaalde manier van oordelen</a:t>
            </a:r>
          </a:p>
        </p:txBody>
      </p:sp>
      <p:sp>
        <p:nvSpPr>
          <p:cNvPr id="3" name="Tijdelijke aanduiding voor inhoud 2">
            <a:extLst>
              <a:ext uri="{FF2B5EF4-FFF2-40B4-BE49-F238E27FC236}">
                <a16:creationId xmlns:a16="http://schemas.microsoft.com/office/drawing/2014/main" id="{57710A81-ED26-4275-B787-8470DCD2D2C7}"/>
              </a:ext>
            </a:extLst>
          </p:cNvPr>
          <p:cNvSpPr>
            <a:spLocks noGrp="1"/>
          </p:cNvSpPr>
          <p:nvPr>
            <p:ph idx="1"/>
          </p:nvPr>
        </p:nvSpPr>
        <p:spPr/>
        <p:txBody>
          <a:bodyPr>
            <a:normAutofit/>
          </a:bodyPr>
          <a:lstStyle/>
          <a:p>
            <a:r>
              <a:rPr lang="nl-NL" dirty="0"/>
              <a:t>Verschillende vormen van oordelen</a:t>
            </a:r>
          </a:p>
          <a:p>
            <a:endParaRPr lang="nl-NL" dirty="0"/>
          </a:p>
          <a:p>
            <a:pPr lvl="1"/>
            <a:r>
              <a:rPr lang="nl-NL" sz="2400" dirty="0">
                <a:solidFill>
                  <a:srgbClr val="FFFF00"/>
                </a:solidFill>
              </a:rPr>
              <a:t>Empirisch</a:t>
            </a:r>
            <a:r>
              <a:rPr lang="nl-NL" sz="2400" dirty="0"/>
              <a:t>: is het waar of niet (bijv. regent het wel of niet)</a:t>
            </a:r>
          </a:p>
          <a:p>
            <a:pPr lvl="1"/>
            <a:endParaRPr lang="nl-NL" sz="2400" dirty="0"/>
          </a:p>
          <a:p>
            <a:pPr lvl="1"/>
            <a:r>
              <a:rPr lang="nl-NL" sz="2400" dirty="0">
                <a:solidFill>
                  <a:srgbClr val="FFFF00"/>
                </a:solidFill>
              </a:rPr>
              <a:t>Logisch</a:t>
            </a:r>
            <a:r>
              <a:rPr lang="nl-NL" sz="2400" dirty="0"/>
              <a:t> oordelen: geldigheid van de redenering </a:t>
            </a:r>
          </a:p>
          <a:p>
            <a:pPr lvl="1"/>
            <a:endParaRPr lang="nl-NL" sz="2400" dirty="0"/>
          </a:p>
          <a:p>
            <a:pPr lvl="1"/>
            <a:r>
              <a:rPr lang="nl-NL" sz="2400" dirty="0">
                <a:solidFill>
                  <a:srgbClr val="FFFF00"/>
                </a:solidFill>
              </a:rPr>
              <a:t>Normatief</a:t>
            </a:r>
            <a:r>
              <a:rPr lang="nl-NL" sz="2400" dirty="0"/>
              <a:t> oordelen: mag het wel of niet (bijv. Ik vind het niet kunnen dat jij je kind slaat)</a:t>
            </a:r>
          </a:p>
          <a:p>
            <a:endParaRPr lang="nl-NL" dirty="0"/>
          </a:p>
        </p:txBody>
      </p:sp>
    </p:spTree>
    <p:extLst>
      <p:ext uri="{BB962C8B-B14F-4D97-AF65-F5344CB8AC3E}">
        <p14:creationId xmlns:p14="http://schemas.microsoft.com/office/powerpoint/2010/main" val="216489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DF4E3-32E8-459E-9D99-C443747CC3FB}"/>
              </a:ext>
            </a:extLst>
          </p:cNvPr>
          <p:cNvSpPr>
            <a:spLocks noGrp="1"/>
          </p:cNvSpPr>
          <p:nvPr>
            <p:ph type="title"/>
          </p:nvPr>
        </p:nvSpPr>
        <p:spPr>
          <a:xfrm>
            <a:off x="1522414" y="274638"/>
            <a:ext cx="10044606" cy="1020762"/>
          </a:xfrm>
        </p:spPr>
        <p:txBody>
          <a:bodyPr>
            <a:normAutofit/>
          </a:bodyPr>
          <a:lstStyle/>
          <a:p>
            <a:r>
              <a:rPr lang="nl-NL" dirty="0"/>
              <a:t>Verschillende vormen van normatief oordelen</a:t>
            </a:r>
          </a:p>
        </p:txBody>
      </p:sp>
      <p:sp>
        <p:nvSpPr>
          <p:cNvPr id="3" name="Tijdelijke aanduiding voor inhoud 2">
            <a:extLst>
              <a:ext uri="{FF2B5EF4-FFF2-40B4-BE49-F238E27FC236}">
                <a16:creationId xmlns:a16="http://schemas.microsoft.com/office/drawing/2014/main" id="{C750CECB-10DD-46AD-8FF3-9630B1CC4496}"/>
              </a:ext>
            </a:extLst>
          </p:cNvPr>
          <p:cNvSpPr>
            <a:spLocks noGrp="1"/>
          </p:cNvSpPr>
          <p:nvPr>
            <p:ph idx="1"/>
          </p:nvPr>
        </p:nvSpPr>
        <p:spPr>
          <a:xfrm>
            <a:off x="1522414" y="1905000"/>
            <a:ext cx="9144000" cy="4548336"/>
          </a:xfrm>
        </p:spPr>
        <p:txBody>
          <a:bodyPr>
            <a:normAutofit lnSpcReduction="10000"/>
          </a:bodyPr>
          <a:lstStyle/>
          <a:p>
            <a:r>
              <a:rPr lang="nl-NL" dirty="0">
                <a:solidFill>
                  <a:srgbClr val="FFFF00"/>
                </a:solidFill>
              </a:rPr>
              <a:t>functioneel</a:t>
            </a:r>
            <a:r>
              <a:rPr lang="nl-NL" dirty="0"/>
              <a:t> oordelen = of iets effectief is (schrijft de pen goed of niet)</a:t>
            </a:r>
          </a:p>
          <a:p>
            <a:r>
              <a:rPr lang="nl-NL" dirty="0">
                <a:solidFill>
                  <a:srgbClr val="FFFF00"/>
                </a:solidFill>
              </a:rPr>
              <a:t>conventioneel</a:t>
            </a:r>
            <a:r>
              <a:rPr lang="nl-NL" dirty="0"/>
              <a:t> oordelen = was ‘gewoon’ (iedereen sloeg zijn kinderen dus ik wist niet beter)</a:t>
            </a:r>
          </a:p>
          <a:p>
            <a:r>
              <a:rPr lang="nl-NL" dirty="0">
                <a:solidFill>
                  <a:srgbClr val="FFFF00"/>
                </a:solidFill>
              </a:rPr>
              <a:t>juridisch</a:t>
            </a:r>
            <a:r>
              <a:rPr lang="nl-NL" dirty="0"/>
              <a:t> oordelen = op basis van wetgeving (slaan is inmiddels strafbaar)</a:t>
            </a:r>
          </a:p>
          <a:p>
            <a:r>
              <a:rPr lang="nl-NL" dirty="0">
                <a:solidFill>
                  <a:srgbClr val="FFFF00"/>
                </a:solidFill>
              </a:rPr>
              <a:t>esthetisch</a:t>
            </a:r>
            <a:r>
              <a:rPr lang="nl-NL" dirty="0"/>
              <a:t> oordelen = ziet er naar uit (bijv. ‘pen is mooi, maar schrijft niet fijn’, ‘mishandeling ziet er naar uit’, mag geen lam slachten omdat het er naar uit ziet’) </a:t>
            </a:r>
          </a:p>
          <a:p>
            <a:r>
              <a:rPr lang="nl-NL" dirty="0">
                <a:solidFill>
                  <a:srgbClr val="FFFF00"/>
                </a:solidFill>
              </a:rPr>
              <a:t>moreel</a:t>
            </a:r>
            <a:r>
              <a:rPr lang="nl-NL" dirty="0"/>
              <a:t> oordelen = recht en goed (bijv. ‘slager kan geen goed mens zijn’; ‘waarom brengen we Mozes niet naar de slager en dit schattige lammetje wel?’)</a:t>
            </a:r>
          </a:p>
          <a:p>
            <a:endParaRPr lang="nl-NL" dirty="0"/>
          </a:p>
        </p:txBody>
      </p:sp>
    </p:spTree>
    <p:extLst>
      <p:ext uri="{BB962C8B-B14F-4D97-AF65-F5344CB8AC3E}">
        <p14:creationId xmlns:p14="http://schemas.microsoft.com/office/powerpoint/2010/main" val="190584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A3F61-0CC1-46FF-9E44-58E0BB1C9EC9}"/>
              </a:ext>
            </a:extLst>
          </p:cNvPr>
          <p:cNvSpPr>
            <a:spLocks noGrp="1"/>
          </p:cNvSpPr>
          <p:nvPr>
            <p:ph type="title"/>
          </p:nvPr>
        </p:nvSpPr>
        <p:spPr/>
        <p:txBody>
          <a:bodyPr/>
          <a:lstStyle/>
          <a:p>
            <a:r>
              <a:rPr lang="nl-NL" dirty="0"/>
              <a:t>Zou jij iemand kunnen doden? </a:t>
            </a:r>
          </a:p>
        </p:txBody>
      </p:sp>
      <p:sp>
        <p:nvSpPr>
          <p:cNvPr id="3" name="Tijdelijke aanduiding voor inhoud 2">
            <a:extLst>
              <a:ext uri="{FF2B5EF4-FFF2-40B4-BE49-F238E27FC236}">
                <a16:creationId xmlns:a16="http://schemas.microsoft.com/office/drawing/2014/main" id="{1BC4B6DD-2101-4055-A419-AD8B6E6F4F41}"/>
              </a:ext>
            </a:extLst>
          </p:cNvPr>
          <p:cNvSpPr>
            <a:spLocks noGrp="1"/>
          </p:cNvSpPr>
          <p:nvPr>
            <p:ph idx="1"/>
          </p:nvPr>
        </p:nvSpPr>
        <p:spPr/>
        <p:txBody>
          <a:bodyPr/>
          <a:lstStyle/>
          <a:p>
            <a:r>
              <a:rPr lang="nl-NL" dirty="0">
                <a:hlinkClick r:id="rId2"/>
              </a:rPr>
              <a:t>https://www.quest.nl/test/zou-jij-iemand-kunnen-doden</a:t>
            </a:r>
            <a:endParaRPr lang="nl-NL" dirty="0"/>
          </a:p>
          <a:p>
            <a:r>
              <a:rPr lang="nl-NL" dirty="0"/>
              <a:t>Niet iedereen kan een moord plegen. Of wel? Ogenschijnlijk gewone mensen kunnen zo een moordenaar worden. Hoe zit het met de moordenaar in jou?</a:t>
            </a:r>
          </a:p>
          <a:p>
            <a:endParaRPr lang="nl-NL" dirty="0"/>
          </a:p>
          <a:p>
            <a:r>
              <a:rPr lang="nl-NL" dirty="0"/>
              <a:t>We leggen je tien heftige morele dilemma’s voor die te maken hebben met leven en dood. Deze worden in de filosofie gebruikt om mensen aan het denken te zetten over hun handelen in extreme situaties. Je moet voor elk dilemma de optie kiezen die jij het minst bezwaarlijk vindt. </a:t>
            </a:r>
          </a:p>
          <a:p>
            <a:endParaRPr lang="nl-NL" dirty="0"/>
          </a:p>
        </p:txBody>
      </p:sp>
    </p:spTree>
    <p:extLst>
      <p:ext uri="{BB962C8B-B14F-4D97-AF65-F5344CB8AC3E}">
        <p14:creationId xmlns:p14="http://schemas.microsoft.com/office/powerpoint/2010/main" val="180940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FAEAAE8-67BB-469A-9D76-461BBE03F8B9}"/>
              </a:ext>
            </a:extLst>
          </p:cNvPr>
          <p:cNvPicPr>
            <a:picLocks noChangeAspect="1"/>
          </p:cNvPicPr>
          <p:nvPr/>
        </p:nvPicPr>
        <p:blipFill>
          <a:blip r:embed="rId2"/>
          <a:stretch>
            <a:fillRect/>
          </a:stretch>
        </p:blipFill>
        <p:spPr>
          <a:xfrm>
            <a:off x="1" y="0"/>
            <a:ext cx="12188824" cy="6858000"/>
          </a:xfrm>
          <a:prstGeom prst="rect">
            <a:avLst/>
          </a:prstGeom>
        </p:spPr>
      </p:pic>
    </p:spTree>
    <p:extLst>
      <p:ext uri="{BB962C8B-B14F-4D97-AF65-F5344CB8AC3E}">
        <p14:creationId xmlns:p14="http://schemas.microsoft.com/office/powerpoint/2010/main" val="87667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C841B9F-23EC-41B1-AFA3-AC5A49FB99F1}"/>
              </a:ext>
            </a:extLst>
          </p:cNvPr>
          <p:cNvPicPr>
            <a:picLocks noChangeAspect="1"/>
          </p:cNvPicPr>
          <p:nvPr/>
        </p:nvPicPr>
        <p:blipFill>
          <a:blip r:embed="rId2"/>
          <a:stretch>
            <a:fillRect/>
          </a:stretch>
        </p:blipFill>
        <p:spPr>
          <a:xfrm>
            <a:off x="1" y="0"/>
            <a:ext cx="12188824" cy="6858000"/>
          </a:xfrm>
          <a:prstGeom prst="rect">
            <a:avLst/>
          </a:prstGeom>
        </p:spPr>
      </p:pic>
    </p:spTree>
    <p:extLst>
      <p:ext uri="{BB962C8B-B14F-4D97-AF65-F5344CB8AC3E}">
        <p14:creationId xmlns:p14="http://schemas.microsoft.com/office/powerpoint/2010/main" val="348187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8A9CB-D6E3-49B4-9207-618045F443A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2D02819-A151-40F5-8858-59AE486041EE}"/>
              </a:ext>
            </a:extLst>
          </p:cNvPr>
          <p:cNvSpPr>
            <a:spLocks noGrp="1"/>
          </p:cNvSpPr>
          <p:nvPr>
            <p:ph idx="1"/>
          </p:nvPr>
        </p:nvSpPr>
        <p:spPr/>
        <p:txBody>
          <a:bodyPr/>
          <a:lstStyle/>
          <a:p>
            <a:r>
              <a:rPr lang="nl-NL" dirty="0"/>
              <a:t>‘Trolley </a:t>
            </a:r>
            <a:r>
              <a:rPr lang="nl-NL" dirty="0" err="1"/>
              <a:t>problem</a:t>
            </a:r>
            <a:r>
              <a:rPr lang="nl-NL" dirty="0"/>
              <a:t>’ / gedachtenexperiment</a:t>
            </a:r>
          </a:p>
          <a:p>
            <a:endParaRPr lang="nl-NL" dirty="0"/>
          </a:p>
          <a:p>
            <a:r>
              <a:rPr lang="nl-NL" dirty="0">
                <a:hlinkClick r:id="rId2"/>
              </a:rPr>
              <a:t>https://www.youtube.com/watch?v=bOpf6KcWYyw&amp;list=RDbOpf6KcWYyw&amp;start_radio=1&amp;t=7</a:t>
            </a:r>
            <a:endParaRPr lang="nl-NL" dirty="0"/>
          </a:p>
          <a:p>
            <a:endParaRPr lang="nl-NL" dirty="0"/>
          </a:p>
        </p:txBody>
      </p:sp>
    </p:spTree>
    <p:extLst>
      <p:ext uri="{BB962C8B-B14F-4D97-AF65-F5344CB8AC3E}">
        <p14:creationId xmlns:p14="http://schemas.microsoft.com/office/powerpoint/2010/main" val="40852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oolbo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99_TF02804846_TF02804846" id="{C94990DC-43D7-4EDA-AD9F-2CC864971898}" vid="{43BD6323-6600-4C9E-A44A-05BED6317C3C}"/>
    </a:ext>
  </a:extLst>
</a:theme>
</file>

<file path=ppt/theme/theme2.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Schoolbordpresentatie voor het onderwijs (breedbeeld)</Template>
  <TotalTime>328</TotalTime>
  <Words>1593</Words>
  <Application>Microsoft Office PowerPoint</Application>
  <PresentationFormat>Aangepast</PresentationFormat>
  <Paragraphs>165</Paragraphs>
  <Slides>31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31</vt:i4>
      </vt:variant>
    </vt:vector>
  </HeadingPairs>
  <TitlesOfParts>
    <vt:vector size="36" baseType="lpstr">
      <vt:lpstr>Arial</vt:lpstr>
      <vt:lpstr>Calibri</vt:lpstr>
      <vt:lpstr>Consolas</vt:lpstr>
      <vt:lpstr>Corbel</vt:lpstr>
      <vt:lpstr>Schoolbord 16x9</vt:lpstr>
      <vt:lpstr>Maatschappelijke zorg…</vt:lpstr>
      <vt:lpstr>Ethiek…</vt:lpstr>
      <vt:lpstr>De Griekse wijsgeer Socrates (470-399 v Chr.) geldt als grondlegger van deze discipline.</vt:lpstr>
      <vt:lpstr>Ethiek = bepaalde manier van oordelen</vt:lpstr>
      <vt:lpstr>Verschillende vormen van normatief oordelen</vt:lpstr>
      <vt:lpstr>Zou jij iemand kunnen doden? </vt:lpstr>
      <vt:lpstr>PowerPoint-presentatie</vt:lpstr>
      <vt:lpstr>PowerPoint-presentatie</vt:lpstr>
      <vt:lpstr>PowerPoint-presentatie</vt:lpstr>
      <vt:lpstr>5 theorieën</vt:lpstr>
      <vt:lpstr>Dilemma 1: Vrijheid beperken of niet?</vt:lpstr>
      <vt:lpstr>PowerPoint-presentatie</vt:lpstr>
      <vt:lpstr>PowerPoint-presentatie</vt:lpstr>
      <vt:lpstr>Eventuele argumenten voor:</vt:lpstr>
      <vt:lpstr>Eventuele argumenten tegen:</vt:lpstr>
      <vt:lpstr>Ethiek is een filosofische wetenschap die zich bezig houdt met Moraal.</vt:lpstr>
      <vt:lpstr>Beginselen zorgethiek </vt:lpstr>
      <vt:lpstr>Ethiek</vt:lpstr>
      <vt:lpstr>Ethiek bij doelgroepen</vt:lpstr>
      <vt:lpstr>Ethiek bij doelgroepen</vt:lpstr>
      <vt:lpstr>…Stappenplan ethisch dilemma…</vt:lpstr>
      <vt:lpstr>PowerPoint-presentatie</vt:lpstr>
      <vt:lpstr>Stap 1: situatiebeschrijving</vt:lpstr>
      <vt:lpstr>Stap 2: analyse</vt:lpstr>
      <vt:lpstr>Stap 3: afweging keuzes  Stap 4: besluitvorming en evaluatie</vt:lpstr>
      <vt:lpstr>Opdracht vandaag</vt:lpstr>
      <vt:lpstr>PowerPoint-presentatie</vt:lpstr>
      <vt:lpstr>Veel voorkomede kwesties…</vt:lpstr>
      <vt:lpstr>Kaders van ethische kwesties…</vt:lpstr>
      <vt:lpstr>Beroepsethiek…</vt:lpstr>
      <vt:lpstr>Waarom is beroepsethiek zo belangrijk…?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Maatschappelijke zorg…</dc:title>
  <dc:creator>Sieger Rinzema</dc:creator>
  <cp:lastModifiedBy>Sieger Rinzema</cp:lastModifiedBy>
  <cp:revision>7</cp:revision>
  <dcterms:created xsi:type="dcterms:W3CDTF">2018-11-21T15:23:25Z</dcterms:created>
  <dcterms:modified xsi:type="dcterms:W3CDTF">2020-01-07T20:21:52Z</dcterms:modified>
</cp:coreProperties>
</file>